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4.jpg" ContentType="image/jpeg"/>
  <Override PartName="/ppt/media/image8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74" r:id="rId5"/>
    <p:sldId id="268" r:id="rId6"/>
    <p:sldId id="269" r:id="rId7"/>
    <p:sldId id="270" r:id="rId8"/>
    <p:sldId id="263" r:id="rId9"/>
    <p:sldId id="273" r:id="rId10"/>
    <p:sldId id="271" r:id="rId11"/>
    <p:sldId id="265" r:id="rId12"/>
    <p:sldId id="272" r:id="rId13"/>
    <p:sldId id="267" r:id="rId14"/>
  </p:sldIdLst>
  <p:sldSz cx="18288000" cy="10287000"/>
  <p:notesSz cx="18288000" cy="10287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50" y="5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8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77868" cy="1028852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274320" cy="10287000"/>
          </a:xfrm>
          <a:custGeom>
            <a:avLst/>
            <a:gdLst/>
            <a:ahLst/>
            <a:cxnLst/>
            <a:rect l="l" t="t" r="r" b="b"/>
            <a:pathLst>
              <a:path w="274320" h="10287000">
                <a:moveTo>
                  <a:pt x="274320" y="0"/>
                </a:moveTo>
                <a:lnTo>
                  <a:pt x="0" y="0"/>
                </a:lnTo>
                <a:lnTo>
                  <a:pt x="0" y="10287000"/>
                </a:lnTo>
                <a:lnTo>
                  <a:pt x="274320" y="10287000"/>
                </a:lnTo>
                <a:lnTo>
                  <a:pt x="27432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071372"/>
            <a:ext cx="2386965" cy="760730"/>
          </a:xfrm>
          <a:custGeom>
            <a:avLst/>
            <a:gdLst/>
            <a:ahLst/>
            <a:cxnLst/>
            <a:rect l="l" t="t" r="r" b="b"/>
            <a:pathLst>
              <a:path w="2386965" h="760730">
                <a:moveTo>
                  <a:pt x="343" y="0"/>
                </a:moveTo>
                <a:lnTo>
                  <a:pt x="0" y="41601"/>
                </a:lnTo>
                <a:lnTo>
                  <a:pt x="0" y="755159"/>
                </a:lnTo>
                <a:lnTo>
                  <a:pt x="1867789" y="760476"/>
                </a:lnTo>
                <a:lnTo>
                  <a:pt x="2018157" y="760476"/>
                </a:lnTo>
                <a:lnTo>
                  <a:pt x="2025142" y="753363"/>
                </a:lnTo>
                <a:lnTo>
                  <a:pt x="2027427" y="750951"/>
                </a:lnTo>
                <a:lnTo>
                  <a:pt x="2030222" y="748664"/>
                </a:lnTo>
                <a:lnTo>
                  <a:pt x="2032635" y="746125"/>
                </a:lnTo>
                <a:lnTo>
                  <a:pt x="2375916" y="402971"/>
                </a:lnTo>
                <a:lnTo>
                  <a:pt x="2383917" y="392227"/>
                </a:lnTo>
                <a:lnTo>
                  <a:pt x="2386584" y="381507"/>
                </a:lnTo>
                <a:lnTo>
                  <a:pt x="2383917" y="370788"/>
                </a:lnTo>
                <a:lnTo>
                  <a:pt x="2375916" y="360045"/>
                </a:lnTo>
                <a:lnTo>
                  <a:pt x="2032635" y="16891"/>
                </a:lnTo>
                <a:lnTo>
                  <a:pt x="2025142" y="16891"/>
                </a:lnTo>
                <a:lnTo>
                  <a:pt x="2025142" y="9778"/>
                </a:lnTo>
                <a:lnTo>
                  <a:pt x="2018157" y="9778"/>
                </a:lnTo>
                <a:lnTo>
                  <a:pt x="2010918" y="2539"/>
                </a:lnTo>
                <a:lnTo>
                  <a:pt x="1867789" y="2539"/>
                </a:lnTo>
                <a:lnTo>
                  <a:pt x="343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89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99214" y="3076448"/>
            <a:ext cx="5553075" cy="231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0773" y="1885797"/>
            <a:ext cx="17186452" cy="684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hyperlink" Target="http://www.cefasmx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png"/><Relationship Id="rId4" Type="http://schemas.openxmlformats.org/officeDocument/2006/relationships/image" Target="../media/image2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26786" y="-190500"/>
            <a:ext cx="13763834" cy="10485453"/>
          </a:xfrm>
          <a:custGeom>
            <a:avLst/>
            <a:gdLst/>
            <a:ahLst/>
            <a:cxnLst/>
            <a:rect l="l" t="t" r="r" b="b"/>
            <a:pathLst>
              <a:path w="13608050" h="10287000">
                <a:moveTo>
                  <a:pt x="0" y="10287000"/>
                </a:moveTo>
                <a:lnTo>
                  <a:pt x="13607796" y="10287000"/>
                </a:lnTo>
                <a:lnTo>
                  <a:pt x="13607796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solidFill>
            <a:srgbClr val="0089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-182880" y="-201168"/>
            <a:ext cx="4827015" cy="10488168"/>
            <a:chOff x="0" y="0"/>
            <a:chExt cx="4680711" cy="10287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3776979" cy="10285730"/>
            </a:xfrm>
            <a:custGeom>
              <a:avLst/>
              <a:gdLst/>
              <a:ahLst/>
              <a:cxnLst/>
              <a:rect l="l" t="t" r="r" b="b"/>
              <a:pathLst>
                <a:path w="3776979" h="10285730">
                  <a:moveTo>
                    <a:pt x="0" y="10285475"/>
                  </a:moveTo>
                  <a:lnTo>
                    <a:pt x="3776472" y="10285475"/>
                  </a:lnTo>
                  <a:lnTo>
                    <a:pt x="3776472" y="0"/>
                  </a:lnTo>
                  <a:lnTo>
                    <a:pt x="0" y="0"/>
                  </a:lnTo>
                  <a:lnTo>
                    <a:pt x="0" y="10285475"/>
                  </a:lnTo>
                  <a:close/>
                </a:path>
              </a:pathLst>
            </a:custGeom>
            <a:solidFill>
              <a:srgbClr val="FA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3776471" y="0"/>
              <a:ext cx="904240" cy="10287000"/>
            </a:xfrm>
            <a:custGeom>
              <a:avLst/>
              <a:gdLst/>
              <a:ahLst/>
              <a:cxnLst/>
              <a:rect l="l" t="t" r="r" b="b"/>
              <a:pathLst>
                <a:path w="904239" h="10287000">
                  <a:moveTo>
                    <a:pt x="0" y="10286996"/>
                  </a:moveTo>
                  <a:lnTo>
                    <a:pt x="903731" y="10286996"/>
                  </a:lnTo>
                  <a:lnTo>
                    <a:pt x="903731" y="0"/>
                  </a:lnTo>
                  <a:lnTo>
                    <a:pt x="0" y="0"/>
                  </a:lnTo>
                  <a:lnTo>
                    <a:pt x="0" y="10286996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755" y="396240"/>
              <a:ext cx="2846832" cy="2156459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338058" y="711317"/>
            <a:ext cx="79032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5" dirty="0">
                <a:solidFill>
                  <a:srgbClr val="FFFFFF"/>
                </a:solidFill>
                <a:latin typeface="Segoe Print"/>
                <a:cs typeface="Segoe Print"/>
              </a:rPr>
              <a:t>Al</a:t>
            </a:r>
            <a:r>
              <a:rPr sz="7200" b="1" spc="-5" dirty="0">
                <a:solidFill>
                  <a:srgbClr val="FFFFFF"/>
                </a:solidFill>
                <a:latin typeface="Segoe Print"/>
                <a:cs typeface="Segoe Print"/>
              </a:rPr>
              <a:t>é</a:t>
            </a:r>
            <a:r>
              <a:rPr sz="7200" spc="-5" dirty="0">
                <a:solidFill>
                  <a:srgbClr val="FFFFFF"/>
                </a:solidFill>
                <a:latin typeface="Segoe Print"/>
                <a:cs typeface="Segoe Print"/>
              </a:rPr>
              <a:t>grate</a:t>
            </a:r>
            <a:r>
              <a:rPr sz="7200" spc="-50" dirty="0">
                <a:solidFill>
                  <a:srgbClr val="FFFFFF"/>
                </a:solidFill>
                <a:latin typeface="Segoe Print"/>
                <a:cs typeface="Segoe Print"/>
              </a:rPr>
              <a:t> </a:t>
            </a:r>
            <a:r>
              <a:rPr sz="7200" dirty="0">
                <a:solidFill>
                  <a:srgbClr val="FFFFFF"/>
                </a:solidFill>
                <a:latin typeface="Segoe Print"/>
                <a:cs typeface="Segoe Print"/>
              </a:rPr>
              <a:t>y</a:t>
            </a:r>
            <a:r>
              <a:rPr sz="7200" spc="-40" dirty="0">
                <a:solidFill>
                  <a:srgbClr val="FFFFFF"/>
                </a:solidFill>
                <a:latin typeface="Segoe Print"/>
                <a:cs typeface="Segoe Print"/>
              </a:rPr>
              <a:t> </a:t>
            </a:r>
            <a:r>
              <a:rPr sz="7200" dirty="0">
                <a:solidFill>
                  <a:srgbClr val="FFFFFF"/>
                </a:solidFill>
                <a:latin typeface="Segoe Print"/>
                <a:cs typeface="Segoe Print"/>
              </a:rPr>
              <a:t>confía</a:t>
            </a:r>
            <a:endParaRPr sz="7200" dirty="0">
              <a:latin typeface="Segoe Print"/>
              <a:cs typeface="Segoe Prin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91592" y="6250632"/>
            <a:ext cx="10417175" cy="27206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s-MX" sz="8800" b="1" spc="-10" dirty="0">
                <a:solidFill>
                  <a:srgbClr val="FFFFFF"/>
                </a:solidFill>
                <a:cs typeface="Calibri"/>
              </a:rPr>
              <a:t>EL AMOR FAMILIAR: VOCACIÓN Y CAMINO</a:t>
            </a:r>
            <a:endParaRPr sz="88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097000" y="9366552"/>
            <a:ext cx="3428109" cy="50719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1358900" algn="l"/>
              </a:tabLst>
            </a:pPr>
            <a:r>
              <a:rPr lang="es-MX" sz="3200" spc="5" dirty="0">
                <a:solidFill>
                  <a:srgbClr val="FFFFFF"/>
                </a:solidFill>
                <a:latin typeface="Trebuchet MS"/>
                <a:cs typeface="Trebuchet MS"/>
              </a:rPr>
              <a:t>JUNIO</a:t>
            </a:r>
            <a:r>
              <a:rPr sz="3200" dirty="0">
                <a:solidFill>
                  <a:srgbClr val="FFFFFF"/>
                </a:solidFill>
                <a:latin typeface="Trebuchet MS"/>
                <a:cs typeface="Trebuchet MS"/>
              </a:rPr>
              <a:t>	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32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32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32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3200" dirty="0">
              <a:latin typeface="Trebuchet MS"/>
              <a:cs typeface="Trebuchet MS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494163"/>
            <a:ext cx="7063988" cy="3558817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104520" y="9485731"/>
            <a:ext cx="35852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85" dirty="0">
                <a:solidFill>
                  <a:srgbClr val="6F2F9F"/>
                </a:solidFill>
                <a:latin typeface="Tahoma"/>
                <a:cs typeface="Tahoma"/>
                <a:hlinkClick r:id="rId4"/>
              </a:rPr>
              <a:t>ww</a:t>
            </a:r>
            <a:r>
              <a:rPr sz="3200" b="1" spc="-275" dirty="0">
                <a:solidFill>
                  <a:srgbClr val="6F2F9F"/>
                </a:solidFill>
                <a:latin typeface="Tahoma"/>
                <a:cs typeface="Tahoma"/>
                <a:hlinkClick r:id="rId4"/>
              </a:rPr>
              <a:t>w</a:t>
            </a:r>
            <a:r>
              <a:rPr sz="3200" b="1" spc="-20" dirty="0">
                <a:solidFill>
                  <a:srgbClr val="6F2F9F"/>
                </a:solidFill>
                <a:latin typeface="Tahoma"/>
                <a:cs typeface="Tahoma"/>
                <a:hlinkClick r:id="rId4"/>
              </a:rPr>
              <a:t>.cefasmx.</a:t>
            </a:r>
            <a:r>
              <a:rPr sz="3200" b="1" spc="-15" dirty="0">
                <a:solidFill>
                  <a:srgbClr val="6F2F9F"/>
                </a:solidFill>
                <a:latin typeface="Tahoma"/>
                <a:cs typeface="Tahoma"/>
                <a:hlinkClick r:id="rId4"/>
              </a:rPr>
              <a:t>o</a:t>
            </a:r>
            <a:r>
              <a:rPr sz="3200" b="1" spc="-135" dirty="0">
                <a:solidFill>
                  <a:srgbClr val="6F2F9F"/>
                </a:solidFill>
                <a:latin typeface="Tahoma"/>
                <a:cs typeface="Tahoma"/>
                <a:hlinkClick r:id="rId4"/>
              </a:rPr>
              <a:t>rg</a:t>
            </a:r>
            <a:endParaRPr sz="3200" dirty="0">
              <a:latin typeface="Tahoma"/>
              <a:cs typeface="Tahoma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4068645"/>
            <a:ext cx="3457575" cy="2162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87267" y="0"/>
            <a:ext cx="15001240" cy="10287000"/>
          </a:xfrm>
          <a:custGeom>
            <a:avLst/>
            <a:gdLst/>
            <a:ahLst/>
            <a:cxnLst/>
            <a:rect l="l" t="t" r="r" b="b"/>
            <a:pathLst>
              <a:path w="15001240" h="10287000">
                <a:moveTo>
                  <a:pt x="0" y="10287000"/>
                </a:moveTo>
                <a:lnTo>
                  <a:pt x="15000731" y="10287000"/>
                </a:lnTo>
                <a:lnTo>
                  <a:pt x="15000731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98776" y="0"/>
            <a:ext cx="32384" cy="10287000"/>
          </a:xfrm>
          <a:custGeom>
            <a:avLst/>
            <a:gdLst/>
            <a:ahLst/>
            <a:cxnLst/>
            <a:rect l="l" t="t" r="r" b="b"/>
            <a:pathLst>
              <a:path w="32385" h="10287000">
                <a:moveTo>
                  <a:pt x="0" y="10287000"/>
                </a:moveTo>
                <a:lnTo>
                  <a:pt x="32004" y="10287000"/>
                </a:lnTo>
                <a:lnTo>
                  <a:pt x="32004" y="0"/>
                </a:lnTo>
                <a:lnTo>
                  <a:pt x="0" y="0"/>
                </a:lnTo>
                <a:lnTo>
                  <a:pt x="0" y="102870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879" y="0"/>
            <a:ext cx="3258882" cy="10287000"/>
            <a:chOff x="0" y="0"/>
            <a:chExt cx="3287395" cy="10287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2399030" cy="10287000"/>
            </a:xfrm>
            <a:custGeom>
              <a:avLst/>
              <a:gdLst/>
              <a:ahLst/>
              <a:cxnLst/>
              <a:rect l="l" t="t" r="r" b="b"/>
              <a:pathLst>
                <a:path w="2399030" h="10287000">
                  <a:moveTo>
                    <a:pt x="2398776" y="10286997"/>
                  </a:moveTo>
                  <a:lnTo>
                    <a:pt x="2398776" y="0"/>
                  </a:lnTo>
                  <a:lnTo>
                    <a:pt x="0" y="0"/>
                  </a:lnTo>
                  <a:lnTo>
                    <a:pt x="0" y="10286997"/>
                  </a:lnTo>
                  <a:lnTo>
                    <a:pt x="2398776" y="10286997"/>
                  </a:lnTo>
                  <a:close/>
                </a:path>
              </a:pathLst>
            </a:custGeom>
            <a:solidFill>
              <a:srgbClr val="FAFFFF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2430779" y="0"/>
              <a:ext cx="856615" cy="10287000"/>
            </a:xfrm>
            <a:custGeom>
              <a:avLst/>
              <a:gdLst/>
              <a:ahLst/>
              <a:cxnLst/>
              <a:rect l="l" t="t" r="r" b="b"/>
              <a:pathLst>
                <a:path w="856614" h="10287000">
                  <a:moveTo>
                    <a:pt x="856488" y="0"/>
                  </a:moveTo>
                  <a:lnTo>
                    <a:pt x="0" y="0"/>
                  </a:lnTo>
                  <a:lnTo>
                    <a:pt x="0" y="10287000"/>
                  </a:lnTo>
                  <a:lnTo>
                    <a:pt x="856488" y="10287000"/>
                  </a:lnTo>
                  <a:lnTo>
                    <a:pt x="856488" y="0"/>
                  </a:lnTo>
                  <a:close/>
                </a:path>
              </a:pathLst>
            </a:custGeom>
            <a:solidFill>
              <a:srgbClr val="00893D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22148"/>
              <a:ext cx="2528697" cy="210451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" y="617219"/>
              <a:ext cx="2051304" cy="1554479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2917500" y="6594768"/>
            <a:ext cx="15370500" cy="34541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7465" algn="ctr">
              <a:spcBef>
                <a:spcPts val="95"/>
              </a:spcBef>
              <a:buSzPct val="95652"/>
              <a:tabLst>
                <a:tab pos="926465" algn="l"/>
                <a:tab pos="927100" algn="l"/>
              </a:tabLst>
            </a:pPr>
            <a:r>
              <a:rPr lang="es-MX" sz="5400" b="1" spc="-5" dirty="0">
                <a:solidFill>
                  <a:srgbClr val="FFFFFF"/>
                </a:solidFill>
                <a:cs typeface="Calibri"/>
              </a:rPr>
              <a:t>Hay una oración que dice: </a:t>
            </a:r>
          </a:p>
          <a:p>
            <a:pPr marR="37465" algn="ctr">
              <a:spcBef>
                <a:spcPts val="95"/>
              </a:spcBef>
              <a:buSzPct val="95652"/>
              <a:tabLst>
                <a:tab pos="926465" algn="l"/>
                <a:tab pos="927100" algn="l"/>
              </a:tabLst>
            </a:pPr>
            <a:r>
              <a:rPr lang="es-MX" sz="6000" b="1" spc="-5" dirty="0">
                <a:solidFill>
                  <a:srgbClr val="FFFFFF"/>
                </a:solidFill>
                <a:cs typeface="Calibri"/>
              </a:rPr>
              <a:t>  «Jesús, haz que mi corazón se parezca al tuyo»</a:t>
            </a:r>
            <a:r>
              <a:rPr lang="es-MX" sz="5400" b="1" spc="-5" dirty="0">
                <a:solidFill>
                  <a:srgbClr val="FFFFFF"/>
                </a:solidFill>
                <a:cs typeface="Calibri"/>
              </a:rPr>
              <a:t>,   conviene rezarla en familia, </a:t>
            </a:r>
          </a:p>
          <a:p>
            <a:pPr marR="37465" algn="ctr">
              <a:spcBef>
                <a:spcPts val="95"/>
              </a:spcBef>
              <a:buSzPct val="95652"/>
              <a:tabLst>
                <a:tab pos="926465" algn="l"/>
                <a:tab pos="927100" algn="l"/>
              </a:tabLst>
            </a:pPr>
            <a:r>
              <a:rPr lang="es-MX" sz="5400" b="1" spc="-5" dirty="0">
                <a:solidFill>
                  <a:srgbClr val="FFFFFF"/>
                </a:solidFill>
                <a:cs typeface="Calibri"/>
              </a:rPr>
              <a:t>especialmente este mes. </a:t>
            </a:r>
          </a:p>
        </p:txBody>
      </p:sp>
      <p:pic>
        <p:nvPicPr>
          <p:cNvPr id="28" name="object 2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13" y="8351774"/>
            <a:ext cx="1740407" cy="1440180"/>
          </a:xfrm>
          <a:prstGeom prst="rect">
            <a:avLst/>
          </a:prstGeom>
        </p:spPr>
      </p:pic>
      <p:pic>
        <p:nvPicPr>
          <p:cNvPr id="3074" name="Picture 2" descr="La oración del Papa Francisco al Sagrado Corazón de Jesús | Desde la Fe">
            <a:extLst>
              <a:ext uri="{FF2B5EF4-FFF2-40B4-BE49-F238E27FC236}">
                <a16:creationId xmlns:a16="http://schemas.microsoft.com/office/drawing/2014/main" xmlns="" id="{7620887B-333B-4F3E-B79B-42CD3088C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748" y="422148"/>
            <a:ext cx="8864727" cy="590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542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2340" y="1625896"/>
            <a:ext cx="16555719" cy="1711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4999"/>
              </a:lnSpc>
              <a:spcBef>
                <a:spcPts val="100"/>
              </a:spcBef>
            </a:pPr>
            <a:r>
              <a:rPr lang="es-MX" sz="4800" b="1" dirty="0">
                <a:solidFill>
                  <a:srgbClr val="00B050"/>
                </a:solidFill>
                <a:cs typeface="Calibri"/>
              </a:rPr>
              <a:t>El amor familiar cura, acompaña y anima a comenzar un nuevo camino de alivio, de consuelo, de reconciliación y de sanación. </a:t>
            </a:r>
            <a:endParaRPr sz="48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24611"/>
            <a:ext cx="18265140" cy="1152525"/>
          </a:xfrm>
          <a:custGeom>
            <a:avLst/>
            <a:gdLst/>
            <a:ahLst/>
            <a:cxnLst/>
            <a:rect l="l" t="t" r="r" b="b"/>
            <a:pathLst>
              <a:path w="18265140" h="1152525">
                <a:moveTo>
                  <a:pt x="18265140" y="0"/>
                </a:moveTo>
                <a:lnTo>
                  <a:pt x="0" y="0"/>
                </a:lnTo>
                <a:lnTo>
                  <a:pt x="0" y="1152144"/>
                </a:lnTo>
                <a:lnTo>
                  <a:pt x="18265140" y="1152144"/>
                </a:lnTo>
                <a:lnTo>
                  <a:pt x="1826514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36821" y="424433"/>
            <a:ext cx="101784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5" dirty="0">
                <a:latin typeface="Segoe UI"/>
                <a:cs typeface="Segoe UI"/>
              </a:rPr>
              <a:t>REFLEXIONEN</a:t>
            </a:r>
            <a:r>
              <a:rPr sz="5400" spc="-30" dirty="0">
                <a:latin typeface="Segoe UI"/>
                <a:cs typeface="Segoe UI"/>
              </a:rPr>
              <a:t> </a:t>
            </a:r>
            <a:r>
              <a:rPr sz="5400" spc="-5" dirty="0">
                <a:latin typeface="Segoe UI"/>
                <a:cs typeface="Segoe UI"/>
              </a:rPr>
              <a:t>EN </a:t>
            </a:r>
            <a:r>
              <a:rPr sz="5400" spc="-25" dirty="0">
                <a:latin typeface="Segoe UI"/>
                <a:cs typeface="Segoe UI"/>
              </a:rPr>
              <a:t>COMUNIDAD</a:t>
            </a:r>
            <a:endParaRPr sz="5400" dirty="0">
              <a:latin typeface="Segoe UI"/>
              <a:cs typeface="Segoe UI"/>
            </a:endParaRPr>
          </a:p>
        </p:txBody>
      </p:sp>
      <p:sp>
        <p:nvSpPr>
          <p:cNvPr id="8" name="object 22"/>
          <p:cNvSpPr txBox="1"/>
          <p:nvPr/>
        </p:nvSpPr>
        <p:spPr>
          <a:xfrm>
            <a:off x="11031149" y="4281222"/>
            <a:ext cx="6678846" cy="58001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4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¿Cómo promover esta actitud en las comunidades CEFAS? Entre todos, enlistar al menos tres medios para lograrlo. </a:t>
            </a:r>
            <a:r>
              <a:rPr lang="es-MX" sz="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MX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35150">
              <a:lnSpc>
                <a:spcPct val="100000"/>
              </a:lnSpc>
              <a:spcBef>
                <a:spcPts val="105"/>
              </a:spcBef>
            </a:pPr>
            <a:r>
              <a:rPr sz="4400" b="1" spc="-2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4400" dirty="0">
              <a:latin typeface="Calibri"/>
              <a:cs typeface="Calibri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3800438"/>
            <a:ext cx="9753600" cy="6283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4710" y="1576958"/>
            <a:ext cx="16555719" cy="3360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4999"/>
              </a:lnSpc>
              <a:spcBef>
                <a:spcPts val="100"/>
              </a:spcBef>
            </a:pPr>
            <a:r>
              <a:rPr lang="es-MX" sz="4800" b="1" dirty="0">
                <a:solidFill>
                  <a:srgbClr val="00B050"/>
                </a:solidFill>
                <a:cs typeface="Calibri"/>
              </a:rPr>
              <a:t>El Corazón de Cristo es tan grande que acoge a todos en la revolución de la ternura y nos anima a acercarnos con amor y respeto a los demás, ya que estamos llamados a ser testigos y mensajeros de la misericordia de Dios. </a:t>
            </a:r>
            <a:endParaRPr sz="4800" dirty="0">
              <a:solidFill>
                <a:srgbClr val="00B050"/>
              </a:solidFill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24611"/>
            <a:ext cx="18265140" cy="1152525"/>
          </a:xfrm>
          <a:custGeom>
            <a:avLst/>
            <a:gdLst/>
            <a:ahLst/>
            <a:cxnLst/>
            <a:rect l="l" t="t" r="r" b="b"/>
            <a:pathLst>
              <a:path w="18265140" h="1152525">
                <a:moveTo>
                  <a:pt x="18265140" y="0"/>
                </a:moveTo>
                <a:lnTo>
                  <a:pt x="0" y="0"/>
                </a:lnTo>
                <a:lnTo>
                  <a:pt x="0" y="1152144"/>
                </a:lnTo>
                <a:lnTo>
                  <a:pt x="18265140" y="1152144"/>
                </a:lnTo>
                <a:lnTo>
                  <a:pt x="182651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00B050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36821" y="424433"/>
            <a:ext cx="101784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5" dirty="0">
                <a:latin typeface="Segoe UI"/>
                <a:cs typeface="Segoe UI"/>
              </a:rPr>
              <a:t>REFLEXIONEN</a:t>
            </a:r>
            <a:r>
              <a:rPr sz="5400" spc="-30" dirty="0">
                <a:latin typeface="Segoe UI"/>
                <a:cs typeface="Segoe UI"/>
              </a:rPr>
              <a:t> </a:t>
            </a:r>
            <a:r>
              <a:rPr sz="5400" spc="-5" dirty="0">
                <a:latin typeface="Segoe UI"/>
                <a:cs typeface="Segoe UI"/>
              </a:rPr>
              <a:t>EN </a:t>
            </a:r>
            <a:r>
              <a:rPr sz="5400" spc="-25" dirty="0">
                <a:latin typeface="Segoe UI"/>
                <a:cs typeface="Segoe UI"/>
              </a:rPr>
              <a:t>COMUNIDAD</a:t>
            </a:r>
            <a:endParaRPr sz="5400" dirty="0">
              <a:latin typeface="Segoe UI"/>
              <a:cs typeface="Segoe UI"/>
            </a:endParaRPr>
          </a:p>
        </p:txBody>
      </p:sp>
      <p:sp>
        <p:nvSpPr>
          <p:cNvPr id="8" name="object 22"/>
          <p:cNvSpPr txBox="1"/>
          <p:nvPr/>
        </p:nvSpPr>
        <p:spPr>
          <a:xfrm>
            <a:off x="9906000" y="5362751"/>
            <a:ext cx="6298692" cy="46855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MX" sz="4400" b="1" dirty="0">
                <a:solidFill>
                  <a:srgbClr val="7030A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¿Qué medios sugieren para promover esta cultura del encuentro, principalmente en la familia y en nuestras comunidades CEFAS? </a:t>
            </a:r>
            <a:endParaRPr sz="4400" dirty="0">
              <a:solidFill>
                <a:srgbClr val="7030A0"/>
              </a:solidFill>
              <a:cs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996" y="5055619"/>
            <a:ext cx="7618605" cy="50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0105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89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7522" y="985519"/>
            <a:ext cx="550227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b="0" spc="45" dirty="0">
                <a:solidFill>
                  <a:srgbClr val="FAFFFF"/>
                </a:solidFill>
                <a:latin typeface="Calibri"/>
                <a:cs typeface="Calibri"/>
              </a:rPr>
              <a:t>C</a:t>
            </a:r>
            <a:r>
              <a:rPr sz="8800" b="0" spc="50" dirty="0">
                <a:solidFill>
                  <a:srgbClr val="FAFFFF"/>
                </a:solidFill>
                <a:latin typeface="Calibri"/>
                <a:cs typeface="Calibri"/>
              </a:rPr>
              <a:t>o</a:t>
            </a:r>
            <a:r>
              <a:rPr sz="8800" b="0" spc="45" dirty="0">
                <a:solidFill>
                  <a:srgbClr val="FAFFFF"/>
                </a:solidFill>
                <a:latin typeface="Calibri"/>
                <a:cs typeface="Calibri"/>
              </a:rPr>
              <a:t>m</a:t>
            </a:r>
            <a:r>
              <a:rPr sz="8800" b="0" spc="40" dirty="0">
                <a:solidFill>
                  <a:srgbClr val="FAFFFF"/>
                </a:solidFill>
                <a:latin typeface="Calibri"/>
                <a:cs typeface="Calibri"/>
              </a:rPr>
              <a:t>uní</a:t>
            </a:r>
            <a:r>
              <a:rPr sz="8800" b="0" spc="-5" dirty="0">
                <a:solidFill>
                  <a:srgbClr val="FAFFFF"/>
                </a:solidFill>
                <a:latin typeface="Calibri"/>
                <a:cs typeface="Calibri"/>
              </a:rPr>
              <a:t>c</a:t>
            </a:r>
            <a:r>
              <a:rPr sz="8800" b="0" spc="-40" dirty="0">
                <a:solidFill>
                  <a:srgbClr val="FAFFFF"/>
                </a:solidFill>
                <a:latin typeface="Calibri"/>
                <a:cs typeface="Calibri"/>
              </a:rPr>
              <a:t>a</a:t>
            </a:r>
            <a:r>
              <a:rPr sz="8800" b="0" spc="-35" dirty="0">
                <a:solidFill>
                  <a:srgbClr val="FAFFFF"/>
                </a:solidFill>
                <a:latin typeface="Calibri"/>
                <a:cs typeface="Calibri"/>
              </a:rPr>
              <a:t>t</a:t>
            </a:r>
            <a:r>
              <a:rPr sz="8800" b="0" spc="-5" dirty="0">
                <a:solidFill>
                  <a:srgbClr val="FAFFFF"/>
                </a:solidFill>
                <a:latin typeface="Calibri"/>
                <a:cs typeface="Calibri"/>
              </a:rPr>
              <a:t>e</a:t>
            </a:r>
            <a:endParaRPr sz="8800" dirty="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1451335" y="0"/>
            <a:ext cx="6837045" cy="10287000"/>
            <a:chOff x="11451335" y="0"/>
            <a:chExt cx="6837045" cy="10287000"/>
          </a:xfrm>
        </p:grpSpPr>
        <p:sp>
          <p:nvSpPr>
            <p:cNvPr id="12" name="object 12"/>
            <p:cNvSpPr/>
            <p:nvPr/>
          </p:nvSpPr>
          <p:spPr>
            <a:xfrm>
              <a:off x="11451335" y="0"/>
              <a:ext cx="160020" cy="10256520"/>
            </a:xfrm>
            <a:custGeom>
              <a:avLst/>
              <a:gdLst/>
              <a:ahLst/>
              <a:cxnLst/>
              <a:rect l="l" t="t" r="r" b="b"/>
              <a:pathLst>
                <a:path w="160020" h="10256520">
                  <a:moveTo>
                    <a:pt x="0" y="10256518"/>
                  </a:moveTo>
                  <a:lnTo>
                    <a:pt x="160020" y="10256518"/>
                  </a:lnTo>
                  <a:lnTo>
                    <a:pt x="160020" y="0"/>
                  </a:lnTo>
                  <a:lnTo>
                    <a:pt x="0" y="0"/>
                  </a:lnTo>
                  <a:lnTo>
                    <a:pt x="0" y="10256518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81331" y="0"/>
              <a:ext cx="6106667" cy="1028699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6403" y="0"/>
              <a:ext cx="5911596" cy="1022451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611355" y="0"/>
              <a:ext cx="765175" cy="10256520"/>
            </a:xfrm>
            <a:custGeom>
              <a:avLst/>
              <a:gdLst/>
              <a:ahLst/>
              <a:cxnLst/>
              <a:rect l="l" t="t" r="r" b="b"/>
              <a:pathLst>
                <a:path w="765175" h="10256520">
                  <a:moveTo>
                    <a:pt x="0" y="10256518"/>
                  </a:moveTo>
                  <a:lnTo>
                    <a:pt x="765048" y="10256518"/>
                  </a:lnTo>
                  <a:lnTo>
                    <a:pt x="765048" y="0"/>
                  </a:lnTo>
                  <a:lnTo>
                    <a:pt x="0" y="0"/>
                  </a:lnTo>
                  <a:lnTo>
                    <a:pt x="0" y="10256518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815970" y="3362324"/>
            <a:ext cx="7623430" cy="2800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5105">
              <a:lnSpc>
                <a:spcPct val="100000"/>
              </a:lnSpc>
              <a:spcBef>
                <a:spcPts val="100"/>
              </a:spcBef>
            </a:pPr>
            <a:r>
              <a:rPr sz="5000" u="sng" dirty="0" err="1">
                <a:solidFill>
                  <a:srgbClr val="FAFFFF"/>
                </a:solidFill>
                <a:latin typeface="Calibri"/>
                <a:cs typeface="Calibri"/>
              </a:rPr>
              <a:t>info@cefasmx.o</a:t>
            </a:r>
            <a:r>
              <a:rPr lang="es-MX" sz="5000" u="sng" dirty="0">
                <a:solidFill>
                  <a:srgbClr val="FAFFFF"/>
                </a:solidFill>
                <a:latin typeface="Calibri"/>
                <a:cs typeface="Calibri"/>
              </a:rPr>
              <a:t>r</a:t>
            </a:r>
            <a:r>
              <a:rPr sz="5000" u="sng" dirty="0">
                <a:solidFill>
                  <a:srgbClr val="FAFFFF"/>
                </a:solidFill>
                <a:latin typeface="Calibri"/>
                <a:cs typeface="Calibri"/>
              </a:rPr>
              <a:t>g</a:t>
            </a:r>
            <a:endParaRPr lang="es-MX" sz="5000" u="sng" dirty="0">
              <a:solidFill>
                <a:srgbClr val="FAFFFF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04"/>
              </a:spcBef>
            </a:pPr>
            <a:r>
              <a:rPr sz="5400" spc="20" dirty="0">
                <a:solidFill>
                  <a:srgbClr val="FAFFFF"/>
                </a:solidFill>
                <a:latin typeface="Calibri"/>
                <a:cs typeface="Calibri"/>
              </a:rPr>
              <a:t>81-</a:t>
            </a:r>
            <a:r>
              <a:rPr sz="5400" spc="35" dirty="0">
                <a:solidFill>
                  <a:srgbClr val="FAFFFF"/>
                </a:solidFill>
                <a:latin typeface="Calibri"/>
                <a:cs typeface="Calibri"/>
              </a:rPr>
              <a:t> </a:t>
            </a:r>
            <a:r>
              <a:rPr sz="5400" spc="25" dirty="0">
                <a:solidFill>
                  <a:srgbClr val="FAFFFF"/>
                </a:solidFill>
                <a:latin typeface="Calibri"/>
                <a:cs typeface="Calibri"/>
              </a:rPr>
              <a:t>8368 </a:t>
            </a:r>
            <a:r>
              <a:rPr sz="5400" dirty="0">
                <a:solidFill>
                  <a:srgbClr val="FAFFFF"/>
                </a:solidFill>
                <a:latin typeface="Calibri"/>
                <a:cs typeface="Calibri"/>
              </a:rPr>
              <a:t>-</a:t>
            </a:r>
            <a:r>
              <a:rPr sz="5400" spc="45" dirty="0">
                <a:solidFill>
                  <a:srgbClr val="FAFFFF"/>
                </a:solidFill>
                <a:latin typeface="Calibri"/>
                <a:cs typeface="Calibri"/>
              </a:rPr>
              <a:t> </a:t>
            </a:r>
            <a:r>
              <a:rPr sz="5400" spc="35" dirty="0">
                <a:solidFill>
                  <a:srgbClr val="FAFFFF"/>
                </a:solidFill>
                <a:latin typeface="Calibri"/>
                <a:cs typeface="Calibri"/>
              </a:rPr>
              <a:t>0037</a:t>
            </a:r>
            <a:endParaRPr sz="5400" dirty="0">
              <a:latin typeface="Calibri"/>
              <a:cs typeface="Calibr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68" y="8351519"/>
            <a:ext cx="1545336" cy="154533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2575559" y="7752148"/>
            <a:ext cx="8628888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4915">
              <a:lnSpc>
                <a:spcPct val="100000"/>
              </a:lnSpc>
              <a:spcBef>
                <a:spcPts val="100"/>
              </a:spcBef>
            </a:pPr>
            <a:r>
              <a:rPr lang="es-MX" sz="33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/</a:t>
            </a:r>
            <a:r>
              <a:rPr sz="3300" u="heavy" spc="-10" dirty="0" err="1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CentroEstudiosFamiliaresSociales</a:t>
            </a:r>
            <a:r>
              <a:rPr sz="3300" u="heavy" spc="-10" dirty="0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/</a:t>
            </a:r>
            <a:endParaRPr sz="3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450" dirty="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059" y="3043427"/>
            <a:ext cx="1703832" cy="1703832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821436" y="4919471"/>
            <a:ext cx="4173220" cy="3728085"/>
            <a:chOff x="821436" y="4919471"/>
            <a:chExt cx="4173220" cy="3728085"/>
          </a:xfrm>
        </p:grpSpPr>
        <p:pic>
          <p:nvPicPr>
            <p:cNvPr id="21" name="object 21"/>
            <p:cNvPicPr/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436" y="4919471"/>
              <a:ext cx="1705356" cy="170535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4596" y="6731507"/>
              <a:ext cx="1749552" cy="1915668"/>
            </a:xfrm>
            <a:prstGeom prst="rect">
              <a:avLst/>
            </a:prstGeom>
          </p:spPr>
        </p:pic>
      </p:grpSp>
      <p:sp>
        <p:nvSpPr>
          <p:cNvPr id="23" name="object 18"/>
          <p:cNvSpPr txBox="1"/>
          <p:nvPr/>
        </p:nvSpPr>
        <p:spPr>
          <a:xfrm>
            <a:off x="2510090" y="7986385"/>
            <a:ext cx="8628888" cy="17286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4915">
              <a:lnSpc>
                <a:spcPct val="100000"/>
              </a:lnSpc>
              <a:spcBef>
                <a:spcPts val="100"/>
              </a:spcBef>
            </a:pPr>
            <a:r>
              <a:rPr sz="3300" u="heavy" spc="-10" dirty="0">
                <a:solidFill>
                  <a:srgbClr val="FFFF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/</a:t>
            </a:r>
            <a:endParaRPr sz="33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4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400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www.cefasmx.org</a:t>
            </a:r>
            <a:endParaRPr sz="4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89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277995" cy="10288905"/>
            <a:chOff x="0" y="0"/>
            <a:chExt cx="4277995" cy="10288905"/>
          </a:xfrm>
        </p:grpSpPr>
        <p:pic>
          <p:nvPicPr>
            <p:cNvPr id="4" name="object 4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277868" cy="1028852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274320" cy="10287000"/>
            </a:xfrm>
            <a:custGeom>
              <a:avLst/>
              <a:gdLst/>
              <a:ahLst/>
              <a:cxnLst/>
              <a:rect l="l" t="t" r="r" b="b"/>
              <a:pathLst>
                <a:path w="274320" h="10287000">
                  <a:moveTo>
                    <a:pt x="274320" y="0"/>
                  </a:moveTo>
                  <a:lnTo>
                    <a:pt x="0" y="0"/>
                  </a:lnTo>
                  <a:lnTo>
                    <a:pt x="0" y="10287000"/>
                  </a:lnTo>
                  <a:lnTo>
                    <a:pt x="274320" y="10287000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071372"/>
              <a:ext cx="2386965" cy="760730"/>
            </a:xfrm>
            <a:custGeom>
              <a:avLst/>
              <a:gdLst/>
              <a:ahLst/>
              <a:cxnLst/>
              <a:rect l="l" t="t" r="r" b="b"/>
              <a:pathLst>
                <a:path w="2386965" h="760730">
                  <a:moveTo>
                    <a:pt x="343" y="0"/>
                  </a:moveTo>
                  <a:lnTo>
                    <a:pt x="0" y="41601"/>
                  </a:lnTo>
                  <a:lnTo>
                    <a:pt x="0" y="755159"/>
                  </a:lnTo>
                  <a:lnTo>
                    <a:pt x="1867789" y="760476"/>
                  </a:lnTo>
                  <a:lnTo>
                    <a:pt x="2018157" y="760476"/>
                  </a:lnTo>
                  <a:lnTo>
                    <a:pt x="2025142" y="753363"/>
                  </a:lnTo>
                  <a:lnTo>
                    <a:pt x="2027427" y="750951"/>
                  </a:lnTo>
                  <a:lnTo>
                    <a:pt x="2030222" y="748664"/>
                  </a:lnTo>
                  <a:lnTo>
                    <a:pt x="2032635" y="746125"/>
                  </a:lnTo>
                  <a:lnTo>
                    <a:pt x="2375916" y="402971"/>
                  </a:lnTo>
                  <a:lnTo>
                    <a:pt x="2383917" y="392227"/>
                  </a:lnTo>
                  <a:lnTo>
                    <a:pt x="2386584" y="381507"/>
                  </a:lnTo>
                  <a:lnTo>
                    <a:pt x="2383917" y="370788"/>
                  </a:lnTo>
                  <a:lnTo>
                    <a:pt x="2375916" y="360045"/>
                  </a:lnTo>
                  <a:lnTo>
                    <a:pt x="2032635" y="16891"/>
                  </a:lnTo>
                  <a:lnTo>
                    <a:pt x="2025142" y="16891"/>
                  </a:lnTo>
                  <a:lnTo>
                    <a:pt x="2025142" y="9778"/>
                  </a:lnTo>
                  <a:lnTo>
                    <a:pt x="2018157" y="9778"/>
                  </a:lnTo>
                  <a:lnTo>
                    <a:pt x="2010918" y="2539"/>
                  </a:lnTo>
                  <a:lnTo>
                    <a:pt x="1867789" y="2539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3282950" cy="10287000"/>
            </a:xfrm>
            <a:custGeom>
              <a:avLst/>
              <a:gdLst/>
              <a:ahLst/>
              <a:cxnLst/>
              <a:rect l="l" t="t" r="r" b="b"/>
              <a:pathLst>
                <a:path w="3282950" h="10287000">
                  <a:moveTo>
                    <a:pt x="0" y="10286997"/>
                  </a:moveTo>
                  <a:lnTo>
                    <a:pt x="3282696" y="10286997"/>
                  </a:lnTo>
                  <a:lnTo>
                    <a:pt x="3282696" y="0"/>
                  </a:lnTo>
                  <a:lnTo>
                    <a:pt x="0" y="0"/>
                  </a:lnTo>
                  <a:lnTo>
                    <a:pt x="0" y="10286997"/>
                  </a:lnTo>
                  <a:close/>
                </a:path>
              </a:pathLst>
            </a:custGeom>
            <a:solidFill>
              <a:srgbClr val="FA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59778" y="4765040"/>
            <a:ext cx="27082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solidFill>
                  <a:srgbClr val="9147C7"/>
                </a:solidFill>
                <a:latin typeface="Segoe UI"/>
                <a:cs typeface="Segoe UI"/>
              </a:rPr>
              <a:t>¿POR</a:t>
            </a:r>
            <a:r>
              <a:rPr sz="4000" b="1" spc="-90" dirty="0">
                <a:solidFill>
                  <a:srgbClr val="9147C7"/>
                </a:solidFill>
                <a:latin typeface="Segoe UI"/>
                <a:cs typeface="Segoe UI"/>
              </a:rPr>
              <a:t> </a:t>
            </a:r>
            <a:r>
              <a:rPr sz="4000" b="1" dirty="0">
                <a:solidFill>
                  <a:srgbClr val="9147C7"/>
                </a:solidFill>
                <a:latin typeface="Segoe UI"/>
                <a:cs typeface="Segoe UI"/>
              </a:rPr>
              <a:t>QUÉ</a:t>
            </a:r>
            <a:r>
              <a:rPr sz="4800" b="1" dirty="0">
                <a:solidFill>
                  <a:srgbClr val="9147C7"/>
                </a:solidFill>
                <a:latin typeface="Segoe UI"/>
                <a:cs typeface="Segoe UI"/>
              </a:rPr>
              <a:t>?</a:t>
            </a:r>
            <a:endParaRPr sz="4800" dirty="0">
              <a:latin typeface="Segoe UI"/>
              <a:cs typeface="Segoe U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13943" y="1523"/>
            <a:ext cx="3478022" cy="10285730"/>
            <a:chOff x="313943" y="1523"/>
            <a:chExt cx="3478022" cy="10285730"/>
          </a:xfrm>
        </p:grpSpPr>
        <p:pic>
          <p:nvPicPr>
            <p:cNvPr id="10" name="object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943" y="7950707"/>
              <a:ext cx="2729484" cy="183641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943" y="448055"/>
              <a:ext cx="2846832" cy="215646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282695" y="1523"/>
              <a:ext cx="509270" cy="10285730"/>
            </a:xfrm>
            <a:custGeom>
              <a:avLst/>
              <a:gdLst/>
              <a:ahLst/>
              <a:cxnLst/>
              <a:rect l="l" t="t" r="r" b="b"/>
              <a:pathLst>
                <a:path w="509270" h="10285730">
                  <a:moveTo>
                    <a:pt x="509015" y="0"/>
                  </a:moveTo>
                  <a:lnTo>
                    <a:pt x="0" y="0"/>
                  </a:lnTo>
                  <a:lnTo>
                    <a:pt x="0" y="10285476"/>
                  </a:lnTo>
                  <a:lnTo>
                    <a:pt x="509015" y="10285476"/>
                  </a:lnTo>
                  <a:lnTo>
                    <a:pt x="509015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399788" y="642288"/>
            <a:ext cx="13093065" cy="28437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s-MX" sz="4600" b="1" spc="-5" dirty="0">
                <a:solidFill>
                  <a:srgbClr val="FFFFFF"/>
                </a:solidFill>
                <a:cs typeface="Calibri"/>
              </a:rPr>
              <a:t>En marzo ha iniciado el Año de la Familia, un año especial para crecer en el amor familiar y que cada familia sienta, en su propia casa, la presencia viva de la Sagrada Familia de Nazaret. </a:t>
            </a:r>
            <a:endParaRPr sz="46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501882" y="3827095"/>
            <a:ext cx="6540120" cy="59477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es-MX" sz="4800" b="1" spc="-30" dirty="0">
                <a:solidFill>
                  <a:srgbClr val="FFFFFF"/>
                </a:solidFill>
                <a:cs typeface="Calibri"/>
              </a:rPr>
              <a:t>La Exhortación </a:t>
            </a:r>
          </a:p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es-MX" sz="4800" b="1" i="1" spc="-30" dirty="0" err="1">
                <a:solidFill>
                  <a:srgbClr val="FFFFFF"/>
                </a:solidFill>
                <a:cs typeface="Calibri"/>
              </a:rPr>
              <a:t>Amoris</a:t>
            </a:r>
            <a:r>
              <a:rPr lang="es-MX" sz="4800" b="1" i="1" spc="-30" dirty="0">
                <a:solidFill>
                  <a:srgbClr val="FFFFFF"/>
                </a:solidFill>
                <a:cs typeface="Calibri"/>
              </a:rPr>
              <a:t> </a:t>
            </a:r>
            <a:r>
              <a:rPr lang="es-MX" sz="4800" b="1" i="1" spc="-30" dirty="0" err="1">
                <a:solidFill>
                  <a:srgbClr val="FFFFFF"/>
                </a:solidFill>
                <a:cs typeface="Calibri"/>
              </a:rPr>
              <a:t>laetitia</a:t>
            </a:r>
            <a:r>
              <a:rPr lang="es-MX" sz="4800" b="1" spc="-30" dirty="0">
                <a:solidFill>
                  <a:srgbClr val="FFFFFF"/>
                </a:solidFill>
                <a:cs typeface="Calibri"/>
              </a:rPr>
              <a:t>, </a:t>
            </a:r>
          </a:p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es-MX" sz="4800" b="1" spc="-30" dirty="0">
                <a:solidFill>
                  <a:srgbClr val="FFFFFF"/>
                </a:solidFill>
                <a:cs typeface="Calibri"/>
              </a:rPr>
              <a:t>sobre la alegría del amor, nos ayuda a reconocer </a:t>
            </a:r>
          </a:p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es-MX" sz="4800" b="1" spc="-30" dirty="0">
                <a:solidFill>
                  <a:srgbClr val="FFFFFF"/>
                </a:solidFill>
                <a:cs typeface="Calibri"/>
              </a:rPr>
              <a:t>la belleza y la importancia de la familia, </a:t>
            </a:r>
          </a:p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es-MX" sz="4800" b="1" spc="-30" dirty="0">
                <a:solidFill>
                  <a:srgbClr val="FFFFFF"/>
                </a:solidFill>
                <a:cs typeface="Calibri"/>
              </a:rPr>
              <a:t>con sus luces y sus sombras. 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85" y="4283345"/>
            <a:ext cx="7470649" cy="45855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9879" y="5158918"/>
            <a:ext cx="18288000" cy="1257300"/>
          </a:xfrm>
          <a:custGeom>
            <a:avLst/>
            <a:gdLst/>
            <a:ahLst/>
            <a:cxnLst/>
            <a:rect l="l" t="t" r="r" b="b"/>
            <a:pathLst>
              <a:path w="18288000" h="1257300">
                <a:moveTo>
                  <a:pt x="18288000" y="0"/>
                </a:moveTo>
                <a:lnTo>
                  <a:pt x="0" y="0"/>
                </a:lnTo>
                <a:lnTo>
                  <a:pt x="0" y="1257300"/>
                </a:lnTo>
                <a:lnTo>
                  <a:pt x="18288000" y="12573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pPr marR="220345" lvl="0" algn="ctr"/>
            <a:r>
              <a:rPr lang="es-MX" sz="6600" b="1" spc="-35" dirty="0">
                <a:solidFill>
                  <a:srgbClr val="FFFFFF"/>
                </a:solidFill>
                <a:latin typeface="Segoe UI"/>
                <a:cs typeface="Segoe UI"/>
              </a:rPr>
              <a:t>¿Qué significa esto</a:t>
            </a:r>
            <a:r>
              <a:rPr lang="es-MX" sz="6600" b="1" spc="-5" dirty="0">
                <a:solidFill>
                  <a:srgbClr val="FFFFFF"/>
                </a:solidFill>
                <a:latin typeface="Segoe UI"/>
                <a:cs typeface="Segoe UI"/>
              </a:rPr>
              <a:t>?</a:t>
            </a:r>
            <a:endParaRPr lang="es-MX" sz="6600" dirty="0">
              <a:solidFill>
                <a:prstClr val="black"/>
              </a:solidFill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-22298" y="6363475"/>
            <a:ext cx="18260419" cy="3898503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591820" marR="925830" indent="1943100" algn="ctr">
              <a:lnSpc>
                <a:spcPct val="100000"/>
              </a:lnSpc>
              <a:spcBef>
                <a:spcPts val="2615"/>
              </a:spcBef>
            </a:pPr>
            <a:r>
              <a:rPr lang="es-MX" sz="5400" b="1" dirty="0">
                <a:solidFill>
                  <a:srgbClr val="7030A0"/>
                </a:solidFill>
                <a:cs typeface="Calibri"/>
              </a:rPr>
              <a:t>Significa que, después de haber encontrado el amor de Dios que salva, intentemos, con palabras o sin ellas, manifestarlo a través de pequeños gestos de bondad en la rutina cotidiana y en los momentos más sencillos del día.» </a:t>
            </a:r>
            <a:r>
              <a:rPr lang="es-MX" sz="3600" b="1" dirty="0">
                <a:solidFill>
                  <a:srgbClr val="7030A0"/>
                </a:solidFill>
                <a:cs typeface="Calibri"/>
              </a:rPr>
              <a:t>(Papa Francisco, 28 agosto de 2018)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7EB268B-08D8-4951-BB91-BF64D7977C69}"/>
              </a:ext>
            </a:extLst>
          </p:cNvPr>
          <p:cNvSpPr txBox="1"/>
          <p:nvPr/>
        </p:nvSpPr>
        <p:spPr>
          <a:xfrm>
            <a:off x="9753600" y="876300"/>
            <a:ext cx="80057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rgbClr val="7030A0"/>
                </a:solidFill>
                <a:cs typeface="Calibri"/>
              </a:rPr>
              <a:t>«</a:t>
            </a:r>
            <a:r>
              <a:rPr lang="es-MX" sz="6000" b="1" dirty="0">
                <a:solidFill>
                  <a:srgbClr val="7030A0"/>
                </a:solidFill>
                <a:cs typeface="Calibri"/>
              </a:rPr>
              <a:t>Dios quiere que cada familia sea un faro que irradie la alegría de su amor en el mundo. </a:t>
            </a:r>
          </a:p>
          <a:p>
            <a:pPr algn="ctr"/>
            <a:endParaRPr lang="es-MX" sz="6600" dirty="0">
              <a:solidFill>
                <a:srgbClr val="7030A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6400" y="70153"/>
            <a:ext cx="7772400" cy="50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9293" y="4638443"/>
            <a:ext cx="18288000" cy="1257300"/>
          </a:xfrm>
          <a:custGeom>
            <a:avLst/>
            <a:gdLst/>
            <a:ahLst/>
            <a:cxnLst/>
            <a:rect l="l" t="t" r="r" b="b"/>
            <a:pathLst>
              <a:path w="18288000" h="1257300">
                <a:moveTo>
                  <a:pt x="18288000" y="0"/>
                </a:moveTo>
                <a:lnTo>
                  <a:pt x="0" y="0"/>
                </a:lnTo>
                <a:lnTo>
                  <a:pt x="0" y="1257300"/>
                </a:lnTo>
                <a:lnTo>
                  <a:pt x="18288000" y="12573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marR="220345" lvl="0" algn="ctr"/>
            <a:r>
              <a:rPr lang="es-MX" sz="6600" b="1" spc="-35" dirty="0">
                <a:solidFill>
                  <a:srgbClr val="FFFFFF"/>
                </a:solidFill>
                <a:latin typeface="Segoe UI"/>
                <a:cs typeface="Segoe UI"/>
              </a:rPr>
              <a:t>                     ¿Cómo</a:t>
            </a:r>
            <a:r>
              <a:rPr lang="es-MX" sz="6600" b="1" spc="-5" dirty="0">
                <a:solidFill>
                  <a:srgbClr val="FFFFFF"/>
                </a:solidFill>
                <a:latin typeface="Segoe UI"/>
                <a:cs typeface="Segoe UI"/>
              </a:rPr>
              <a:t>?</a:t>
            </a:r>
            <a:endParaRPr lang="es-MX" sz="6600" dirty="0">
              <a:solidFill>
                <a:prstClr val="black"/>
              </a:solidFill>
              <a:latin typeface="Segoe UI"/>
              <a:cs typeface="Segoe UI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27EB268B-08D8-4951-BB91-BF64D7977C69}"/>
              </a:ext>
            </a:extLst>
          </p:cNvPr>
          <p:cNvSpPr txBox="1"/>
          <p:nvPr/>
        </p:nvSpPr>
        <p:spPr>
          <a:xfrm>
            <a:off x="569342" y="6336680"/>
            <a:ext cx="17141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rgbClr val="6F2F9F"/>
                </a:solidFill>
                <a:cs typeface="Calibri"/>
              </a:rPr>
              <a:t>	</a:t>
            </a:r>
            <a:r>
              <a:rPr lang="es-MX" sz="5400" b="1" dirty="0">
                <a:solidFill>
                  <a:srgbClr val="00B050"/>
                </a:solidFill>
                <a:cs typeface="Calibri"/>
              </a:rPr>
              <a:t>Que el amor de Dios sea el puente de unión en la familia, porque se necesita la luz de la fe, la humildad y la sabiduría para sacar algo bueno de las diversas situaciones que nos toca vivir.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119B0590-3AE4-47DB-B91E-2E4305E5BB4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77"/>
          <a:stretch/>
        </p:blipFill>
        <p:spPr>
          <a:xfrm>
            <a:off x="838200" y="448634"/>
            <a:ext cx="4876800" cy="51526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EC821A04-7B20-4597-AF5B-482B279CB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800" y="336860"/>
            <a:ext cx="53848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2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409" y="26068"/>
            <a:ext cx="18274665" cy="1152525"/>
          </a:xfrm>
          <a:custGeom>
            <a:avLst/>
            <a:gdLst/>
            <a:ahLst/>
            <a:cxnLst/>
            <a:rect l="l" t="t" r="r" b="b"/>
            <a:pathLst>
              <a:path w="18274665" h="1152525">
                <a:moveTo>
                  <a:pt x="18274284" y="0"/>
                </a:moveTo>
                <a:lnTo>
                  <a:pt x="0" y="0"/>
                </a:lnTo>
                <a:lnTo>
                  <a:pt x="0" y="1152144"/>
                </a:lnTo>
                <a:lnTo>
                  <a:pt x="18274284" y="1152144"/>
                </a:lnTo>
                <a:lnTo>
                  <a:pt x="1827428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pPr marR="1176655" lvl="0" algn="ctr">
              <a:spcBef>
                <a:spcPts val="5"/>
              </a:spcBef>
            </a:pPr>
            <a:endParaRPr lang="es-MX" sz="5400" dirty="0">
              <a:solidFill>
                <a:prstClr val="black"/>
              </a:solidFill>
              <a:latin typeface="Segoe UI"/>
              <a:cs typeface="Segoe U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24400" y="0"/>
            <a:ext cx="975677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1176655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6600" kern="1200" spc="-70" dirty="0">
                <a:solidFill>
                  <a:srgbClr val="FFFFFF"/>
                </a:solidFill>
                <a:latin typeface="Segoe UI"/>
                <a:ea typeface="+mn-ea"/>
                <a:cs typeface="Segoe UI"/>
              </a:rPr>
              <a:t>¿COMO</a:t>
            </a:r>
            <a:r>
              <a:rPr lang="es-MX" sz="6600" kern="1200" spc="-5" dirty="0">
                <a:solidFill>
                  <a:srgbClr val="FFFFFF"/>
                </a:solidFill>
                <a:latin typeface="Segoe UI"/>
                <a:ea typeface="+mn-ea"/>
                <a:cs typeface="Segoe UI"/>
              </a:rPr>
              <a:t>?</a:t>
            </a:r>
            <a:endParaRPr lang="es-MX" sz="6600" b="0" kern="1200" dirty="0">
              <a:solidFill>
                <a:prstClr val="black"/>
              </a:solidFill>
              <a:latin typeface="Segoe UI"/>
              <a:ea typeface="+mn-ea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92731" y="6115050"/>
            <a:ext cx="18440400" cy="35214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64565" algn="ctr">
              <a:spcBef>
                <a:spcPts val="3560"/>
              </a:spcBef>
            </a:pPr>
            <a:r>
              <a:rPr lang="es-MX" sz="5400" b="1" spc="-5" dirty="0">
                <a:solidFill>
                  <a:srgbClr val="7030A0"/>
                </a:solidFill>
                <a:cs typeface="Calibri"/>
              </a:rPr>
              <a:t>Él nos dará la gracia que se necesita para sanar nuestros desórdenes al abrir nuestra mente y corazón                                                      para escucharnos, entendernos y perdonarnos mutuamente. </a:t>
            </a:r>
            <a:r>
              <a:rPr lang="es-MX" sz="6600" b="1" spc="-5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rPr>
              <a:t>Ese es el camino y nuestra vocación.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C2B16DC8-CFA8-4C64-A288-5B8EC5485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40594"/>
            <a:ext cx="6667500" cy="432435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A60573B8-16B6-47DC-B362-CCC746E33B4C}"/>
              </a:ext>
            </a:extLst>
          </p:cNvPr>
          <p:cNvSpPr txBox="1"/>
          <p:nvPr/>
        </p:nvSpPr>
        <p:spPr>
          <a:xfrm>
            <a:off x="8001000" y="3067813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Consagrar a nuestra familia </a:t>
            </a:r>
          </a:p>
          <a:p>
            <a:pPr algn="ctr"/>
            <a:r>
              <a:rPr lang="es-MX" sz="5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Sagrado Corazón de Jesús</a:t>
            </a:r>
            <a:r>
              <a:rPr lang="es-MX" sz="5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535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39623" y="0"/>
            <a:ext cx="7906992" cy="1257300"/>
          </a:xfrm>
          <a:custGeom>
            <a:avLst/>
            <a:gdLst/>
            <a:ahLst/>
            <a:cxnLst/>
            <a:rect l="l" t="t" r="r" b="b"/>
            <a:pathLst>
              <a:path w="18288000" h="1257300">
                <a:moveTo>
                  <a:pt x="18288000" y="0"/>
                </a:moveTo>
                <a:lnTo>
                  <a:pt x="0" y="0"/>
                </a:lnTo>
                <a:lnTo>
                  <a:pt x="0" y="1257300"/>
                </a:lnTo>
                <a:lnTo>
                  <a:pt x="18288000" y="12573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marR="220345" algn="ctr"/>
            <a:r>
              <a:rPr lang="es-MX" sz="6600" b="1" spc="-35" dirty="0">
                <a:solidFill>
                  <a:schemeClr val="bg1"/>
                </a:solidFill>
                <a:latin typeface="Segoe UI"/>
                <a:cs typeface="Segoe UI"/>
              </a:rPr>
              <a:t>¿Cómo?</a:t>
            </a:r>
            <a:endParaRPr lang="es-MX" sz="6600" dirty="0">
              <a:solidFill>
                <a:schemeClr val="bg1"/>
              </a:solidFill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58400" y="2095500"/>
            <a:ext cx="8001000" cy="6668492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590550" marR="925830" indent="925513" algn="ctr">
              <a:spcBef>
                <a:spcPts val="2615"/>
              </a:spcBef>
              <a:tabLst>
                <a:tab pos="1249363" algn="l"/>
              </a:tabLst>
            </a:pPr>
            <a:r>
              <a:rPr lang="es-MX" sz="5400" b="1" dirty="0">
                <a:solidFill>
                  <a:srgbClr val="00B050"/>
                </a:solidFill>
                <a:cs typeface="Calibri"/>
              </a:rPr>
              <a:t>Las expresiones cotidianas y sencillas de perdón,                    renovadas cada día, son la base para construir la santidad                  y la alegría en la vida familiar cristiana.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4DAA18D2-F5E0-4656-ADAD-AE7EFB3A8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67446"/>
            <a:ext cx="9560442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30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6593" y="2380991"/>
            <a:ext cx="10281425" cy="1152525"/>
          </a:xfrm>
          <a:custGeom>
            <a:avLst/>
            <a:gdLst/>
            <a:ahLst/>
            <a:cxnLst/>
            <a:rect l="l" t="t" r="r" b="b"/>
            <a:pathLst>
              <a:path w="18274665" h="1152525">
                <a:moveTo>
                  <a:pt x="18274284" y="0"/>
                </a:moveTo>
                <a:lnTo>
                  <a:pt x="0" y="0"/>
                </a:lnTo>
                <a:lnTo>
                  <a:pt x="0" y="1152144"/>
                </a:lnTo>
                <a:lnTo>
                  <a:pt x="18274284" y="1152144"/>
                </a:lnTo>
                <a:lnTo>
                  <a:pt x="18274284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pPr marR="1176655" algn="ctr">
              <a:spcBef>
                <a:spcPts val="5"/>
              </a:spcBef>
            </a:pPr>
            <a:endParaRPr lang="es-MX" sz="5400" dirty="0">
              <a:solidFill>
                <a:prstClr val="black"/>
              </a:solidFill>
              <a:latin typeface="Segoe UI"/>
              <a:cs typeface="Segoe U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39200" y="2380991"/>
            <a:ext cx="975677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marR="1176655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6600" kern="1200" spc="-70" dirty="0">
                <a:solidFill>
                  <a:srgbClr val="FFFFFF"/>
                </a:solidFill>
                <a:latin typeface="Segoe UI"/>
                <a:ea typeface="+mn-ea"/>
                <a:cs typeface="Segoe UI"/>
              </a:rPr>
              <a:t>¿Cómo</a:t>
            </a:r>
            <a:r>
              <a:rPr lang="es-MX" sz="6600" kern="1200" spc="-5" dirty="0">
                <a:solidFill>
                  <a:srgbClr val="FFFFFF"/>
                </a:solidFill>
                <a:latin typeface="Segoe UI"/>
                <a:ea typeface="+mn-ea"/>
                <a:cs typeface="Segoe UI"/>
              </a:rPr>
              <a:t>?</a:t>
            </a:r>
            <a:endParaRPr lang="es-MX" sz="6600" b="0" kern="1200" dirty="0">
              <a:solidFill>
                <a:prstClr val="black"/>
              </a:solidFill>
              <a:latin typeface="Segoe UI"/>
              <a:ea typeface="+mn-ea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9653" y="6426419"/>
            <a:ext cx="16228694" cy="34291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64565" algn="ctr">
              <a:spcBef>
                <a:spcPts val="3560"/>
              </a:spcBef>
            </a:pPr>
            <a:r>
              <a:rPr lang="es-MX" sz="5400" b="1" spc="-5" dirty="0">
                <a:solidFill>
                  <a:srgbClr val="7030A0"/>
                </a:solidFill>
                <a:cs typeface="Calibri"/>
              </a:rPr>
              <a:t>Éstas expresiones nos llevan a superar el orgullo,                       el desapego y la envidia que provoca la división.                      Saber perdonarnos y perdonar a los demás, siempre.                             </a:t>
            </a:r>
            <a:r>
              <a:rPr lang="es-MX" sz="6000" b="1" spc="-5" dirty="0">
                <a:solidFill>
                  <a:srgbClr val="7030A0"/>
                </a:solidFill>
                <a:cs typeface="Calibri"/>
              </a:rPr>
              <a:t>No hay familia perfecta. </a:t>
            </a:r>
            <a:endParaRPr sz="6000" dirty="0">
              <a:solidFill>
                <a:srgbClr val="7030A0"/>
              </a:solidFill>
              <a:cs typeface="Calibri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2900"/>
            <a:ext cx="8842105" cy="57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553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080131" cy="10287126"/>
            <a:chOff x="0" y="0"/>
            <a:chExt cx="3080131" cy="10287126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312035" cy="10285730"/>
            </a:xfrm>
            <a:custGeom>
              <a:avLst/>
              <a:gdLst/>
              <a:ahLst/>
              <a:cxnLst/>
              <a:rect l="l" t="t" r="r" b="b"/>
              <a:pathLst>
                <a:path w="2312035" h="10285730">
                  <a:moveTo>
                    <a:pt x="0" y="10285475"/>
                  </a:moveTo>
                  <a:lnTo>
                    <a:pt x="2311908" y="10285475"/>
                  </a:lnTo>
                  <a:lnTo>
                    <a:pt x="2311908" y="0"/>
                  </a:lnTo>
                  <a:lnTo>
                    <a:pt x="0" y="0"/>
                  </a:lnTo>
                  <a:lnTo>
                    <a:pt x="0" y="10285475"/>
                  </a:lnTo>
                  <a:close/>
                </a:path>
              </a:pathLst>
            </a:custGeom>
            <a:solidFill>
              <a:srgbClr val="FA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903731"/>
              <a:ext cx="563880" cy="9383395"/>
            </a:xfrm>
            <a:custGeom>
              <a:avLst/>
              <a:gdLst/>
              <a:ahLst/>
              <a:cxnLst/>
              <a:rect l="l" t="t" r="r" b="b"/>
              <a:pathLst>
                <a:path w="563880" h="9383395">
                  <a:moveTo>
                    <a:pt x="563879" y="9383264"/>
                  </a:moveTo>
                  <a:lnTo>
                    <a:pt x="563879" y="0"/>
                  </a:lnTo>
                  <a:lnTo>
                    <a:pt x="0" y="0"/>
                  </a:lnTo>
                  <a:lnTo>
                    <a:pt x="0" y="9383264"/>
                  </a:lnTo>
                  <a:lnTo>
                    <a:pt x="563879" y="9383264"/>
                  </a:lnTo>
                  <a:close/>
                </a:path>
              </a:pathLst>
            </a:custGeom>
            <a:solidFill>
              <a:srgbClr val="FAFFFF">
                <a:alpha val="2196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87" y="126491"/>
              <a:ext cx="2051304" cy="155447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8235695"/>
              <a:ext cx="2141219" cy="144018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360676" y="0"/>
              <a:ext cx="719455" cy="10285730"/>
            </a:xfrm>
            <a:custGeom>
              <a:avLst/>
              <a:gdLst/>
              <a:ahLst/>
              <a:cxnLst/>
              <a:rect l="l" t="t" r="r" b="b"/>
              <a:pathLst>
                <a:path w="719455" h="10285730">
                  <a:moveTo>
                    <a:pt x="719327" y="0"/>
                  </a:moveTo>
                  <a:lnTo>
                    <a:pt x="0" y="0"/>
                  </a:lnTo>
                  <a:lnTo>
                    <a:pt x="0" y="10285476"/>
                  </a:lnTo>
                  <a:lnTo>
                    <a:pt x="719327" y="10285476"/>
                  </a:lnTo>
                  <a:lnTo>
                    <a:pt x="719327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581401" y="343320"/>
            <a:ext cx="13004416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39243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7200" kern="1200" spc="-5" dirty="0">
                <a:solidFill>
                  <a:srgbClr val="FFFFFF"/>
                </a:solidFill>
                <a:ea typeface="+mn-ea"/>
              </a:rPr>
              <a:t>UNIDOS PARA CURAR Y CUIDAR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1304412" y="2119102"/>
            <a:ext cx="6983588" cy="78245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4970" marR="392430" algn="ctr">
              <a:lnSpc>
                <a:spcPct val="100000"/>
              </a:lnSpc>
              <a:spcBef>
                <a:spcPts val="95"/>
              </a:spcBef>
            </a:pPr>
            <a:r>
              <a:rPr lang="es-MX" sz="4600" b="1" spc="-5" dirty="0">
                <a:solidFill>
                  <a:srgbClr val="FFFFFF"/>
                </a:solidFill>
                <a:cs typeface="Calibri"/>
              </a:rPr>
              <a:t>Para poder curar y cuidar, es necesario acercarse a la persona. </a:t>
            </a:r>
          </a:p>
          <a:p>
            <a:pPr marL="394970" marR="392430" algn="ctr">
              <a:lnSpc>
                <a:spcPct val="100000"/>
              </a:lnSpc>
              <a:spcBef>
                <a:spcPts val="95"/>
              </a:spcBef>
            </a:pPr>
            <a:endParaRPr lang="es-MX" sz="4600" b="1" spc="-5" dirty="0">
              <a:solidFill>
                <a:srgbClr val="FFFFFF"/>
              </a:solidFill>
              <a:cs typeface="Calibri"/>
            </a:endParaRPr>
          </a:p>
          <a:p>
            <a:pPr marL="394970" marR="392430" algn="ctr">
              <a:lnSpc>
                <a:spcPct val="100000"/>
              </a:lnSpc>
              <a:spcBef>
                <a:spcPts val="95"/>
              </a:spcBef>
            </a:pPr>
            <a:r>
              <a:rPr lang="es-MX" sz="4600" b="1" spc="-5" dirty="0">
                <a:solidFill>
                  <a:srgbClr val="FFFFFF"/>
                </a:solidFill>
                <a:cs typeface="Calibri"/>
              </a:rPr>
              <a:t>Por no darse cuenta o no darse el tiempo, por ser indiferente a los problemas de las demás, etc., se evade ese encuentro, aún en la familia.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76577" y="2715428"/>
            <a:ext cx="8327835" cy="57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080131" cy="10287126"/>
            <a:chOff x="0" y="0"/>
            <a:chExt cx="3080131" cy="10287126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312035" cy="10285730"/>
            </a:xfrm>
            <a:custGeom>
              <a:avLst/>
              <a:gdLst/>
              <a:ahLst/>
              <a:cxnLst/>
              <a:rect l="l" t="t" r="r" b="b"/>
              <a:pathLst>
                <a:path w="2312035" h="10285730">
                  <a:moveTo>
                    <a:pt x="0" y="10285475"/>
                  </a:moveTo>
                  <a:lnTo>
                    <a:pt x="2311908" y="10285475"/>
                  </a:lnTo>
                  <a:lnTo>
                    <a:pt x="2311908" y="0"/>
                  </a:lnTo>
                  <a:lnTo>
                    <a:pt x="0" y="0"/>
                  </a:lnTo>
                  <a:lnTo>
                    <a:pt x="0" y="10285475"/>
                  </a:lnTo>
                  <a:close/>
                </a:path>
              </a:pathLst>
            </a:custGeom>
            <a:solidFill>
              <a:srgbClr val="FA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903731"/>
              <a:ext cx="563880" cy="9383395"/>
            </a:xfrm>
            <a:custGeom>
              <a:avLst/>
              <a:gdLst/>
              <a:ahLst/>
              <a:cxnLst/>
              <a:rect l="l" t="t" r="r" b="b"/>
              <a:pathLst>
                <a:path w="563880" h="9383395">
                  <a:moveTo>
                    <a:pt x="563879" y="9383264"/>
                  </a:moveTo>
                  <a:lnTo>
                    <a:pt x="563879" y="0"/>
                  </a:lnTo>
                  <a:lnTo>
                    <a:pt x="0" y="0"/>
                  </a:lnTo>
                  <a:lnTo>
                    <a:pt x="0" y="9383264"/>
                  </a:lnTo>
                  <a:lnTo>
                    <a:pt x="563879" y="9383264"/>
                  </a:lnTo>
                  <a:close/>
                </a:path>
              </a:pathLst>
            </a:custGeom>
            <a:solidFill>
              <a:srgbClr val="FAFFFF">
                <a:alpha val="21960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87" y="126491"/>
              <a:ext cx="2051304" cy="155447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8235695"/>
              <a:ext cx="2141219" cy="144018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360676" y="0"/>
              <a:ext cx="719455" cy="10285730"/>
            </a:xfrm>
            <a:custGeom>
              <a:avLst/>
              <a:gdLst/>
              <a:ahLst/>
              <a:cxnLst/>
              <a:rect l="l" t="t" r="r" b="b"/>
              <a:pathLst>
                <a:path w="719455" h="10285730">
                  <a:moveTo>
                    <a:pt x="719327" y="0"/>
                  </a:moveTo>
                  <a:lnTo>
                    <a:pt x="0" y="0"/>
                  </a:lnTo>
                  <a:lnTo>
                    <a:pt x="0" y="10285476"/>
                  </a:lnTo>
                  <a:lnTo>
                    <a:pt x="719327" y="10285476"/>
                  </a:lnTo>
                  <a:lnTo>
                    <a:pt x="719327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213796" y="292002"/>
            <a:ext cx="1314634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marR="392430" lvl="0" indent="0" algn="ctr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7200" kern="1200" spc="-5" dirty="0">
                <a:solidFill>
                  <a:srgbClr val="FFFFFF"/>
                </a:solidFill>
                <a:ea typeface="+mn-ea"/>
              </a:rPr>
              <a:t>UNIDOS PARA CURAR Y CUIDAR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720403" y="6230855"/>
            <a:ext cx="15773400" cy="37055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2170" marR="392430" lvl="1" algn="ctr">
              <a:spcBef>
                <a:spcPts val="95"/>
              </a:spcBef>
            </a:pPr>
            <a:r>
              <a:rPr lang="es-MX" sz="4800" b="1" spc="-5" dirty="0">
                <a:solidFill>
                  <a:srgbClr val="FFFFFF"/>
                </a:solidFill>
                <a:cs typeface="Calibri"/>
              </a:rPr>
              <a:t>El Sagrado Corazón de Jesús es nuestra fuente para poder curar y cuidar a nuestra familia, para obtener la misericordia y la ternura que ayudan a sembrar el amor al ser más pacientes, más generosos,                                                   más misericordiosos, imitando el Corazón de Jesús.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587" y="1493162"/>
            <a:ext cx="6316013" cy="4737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275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544</Words>
  <Application>Microsoft Office PowerPoint</Application>
  <PresentationFormat>Personalizado</PresentationFormat>
  <Paragraphs>48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Segoe Print</vt:lpstr>
      <vt:lpstr>Segoe UI</vt:lpstr>
      <vt:lpstr>Tahoma</vt:lpstr>
      <vt:lpstr>Times New Roman</vt:lpstr>
      <vt:lpstr>Trebuchet MS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¿COMO?</vt:lpstr>
      <vt:lpstr>Presentación de PowerPoint</vt:lpstr>
      <vt:lpstr>¿Cómo?</vt:lpstr>
      <vt:lpstr>UNIDOS PARA CURAR Y CUIDAR</vt:lpstr>
      <vt:lpstr>UNIDOS PARA CURAR Y CUIDAR</vt:lpstr>
      <vt:lpstr>Presentación de PowerPoint</vt:lpstr>
      <vt:lpstr>REFLEXIONEN EN COMUNIDAD</vt:lpstr>
      <vt:lpstr>REFLEXIONEN EN COMUNIDAD</vt:lpstr>
      <vt:lpstr>Comunícate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Worship and Service</dc:title>
  <dc:creator>Grace</dc:creator>
  <cp:lastModifiedBy>USER</cp:lastModifiedBy>
  <cp:revision>47</cp:revision>
  <dcterms:created xsi:type="dcterms:W3CDTF">2021-04-09T22:06:49Z</dcterms:created>
  <dcterms:modified xsi:type="dcterms:W3CDTF">2021-06-02T04:12:40Z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reated" pid="2">
    <vt:filetime>2021-03-28T00:00:00Z</vt:filetime>
  </property>
  <property fmtid="{D5CDD505-2E9C-101B-9397-08002B2CF9AE}" name="Creator" pid="3">
    <vt:lpwstr>Microsoft® PowerPoint® 2016</vt:lpwstr>
  </property>
  <property fmtid="{D5CDD505-2E9C-101B-9397-08002B2CF9AE}" name="LastSaved" pid="4">
    <vt:filetime>2021-04-09T00:00:00Z</vt:filetime>
  </property>
  <property fmtid="{D5CDD505-2E9C-101B-9397-08002B2CF9AE}" name="NXPowerLiteLastOptimized" pid="5">
    <vt:lpwstr>826142</vt:lpwstr>
  </property>
  <property fmtid="{D5CDD505-2E9C-101B-9397-08002B2CF9AE}" name="NXPowerLiteSettings" pid="6">
    <vt:lpwstr>C7000400038000</vt:lpwstr>
  </property>
  <property fmtid="{D5CDD505-2E9C-101B-9397-08002B2CF9AE}" name="NXPowerLiteVersion" pid="7">
    <vt:lpwstr>S9.0.3</vt:lpwstr>
  </property>
</Properties>
</file>