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89" r:id="rId3"/>
    <p:sldId id="278" r:id="rId4"/>
    <p:sldId id="290" r:id="rId5"/>
    <p:sldId id="292" r:id="rId6"/>
    <p:sldId id="279" r:id="rId7"/>
    <p:sldId id="259" r:id="rId8"/>
    <p:sldId id="291" r:id="rId9"/>
    <p:sldId id="293" r:id="rId10"/>
    <p:sldId id="285" r:id="rId11"/>
    <p:sldId id="277" r:id="rId12"/>
    <p:sldId id="286" r:id="rId13"/>
    <p:sldId id="287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3E1C"/>
    <a:srgbClr val="993366"/>
    <a:srgbClr val="421C5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286" autoAdjust="0"/>
  </p:normalViewPr>
  <p:slideViewPr>
    <p:cSldViewPr>
      <p:cViewPr varScale="1">
        <p:scale>
          <a:sx n="53" d="100"/>
          <a:sy n="53" d="100"/>
        </p:scale>
        <p:origin x="3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DB40-9D44-46C0-BD57-A09C65811D29}" type="datetimeFigureOut">
              <a:rPr lang="es-MX" smtClean="0"/>
              <a:t>14/12/2020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E4CC-1FB5-4F15-BCEF-8020EBD0BC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40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27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4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https://es.catholic.net/op/articulos/18819/cat/423/consumismo-y-austeridad-de-vida.html#modal</a:t>
            </a:r>
          </a:p>
          <a:p>
            <a:r>
              <a:rPr lang="es-MX" dirty="0"/>
              <a:t>11. Si el crudo liberalismo económico hace dos siglos pudo ser denominado la "revolución del egoísmo", hoy parece evidente la necesidad de abandonar la idea de que el </a:t>
            </a:r>
            <a:r>
              <a:rPr lang="es-MX" dirty="0" err="1"/>
              <a:t>egoismo</a:t>
            </a:r>
            <a:r>
              <a:rPr lang="es-MX" dirty="0"/>
              <a:t> es el pilar básico del orden social. Esa revolución debe ser reemplazada por la "revolución del amor", la cual exige la enseñanza y difusión de una verdadera y válida escala de valores en la sociedad, la austeridad de vida, el </a:t>
            </a:r>
            <a:r>
              <a:rPr lang="es-MX" dirty="0" err="1"/>
              <a:t>espiritu</a:t>
            </a:r>
            <a:r>
              <a:rPr lang="es-MX" dirty="0"/>
              <a:t> de servicio y de solidaridad frente a toda carencia, sea ésta de naturaleza material, psicológica o espiritual, la reducción del consumo superfluo y frívolo, la idolatría del dinero y del placer, la educación en la cultura del trabajo...Menuda tarea ésta! pero, qué sociedad distinta a la de hoy </a:t>
            </a:r>
            <a:r>
              <a:rPr lang="es-MX" dirty="0" err="1"/>
              <a:t>configuaría</a:t>
            </a:r>
            <a:r>
              <a:rPr lang="es-MX" dirty="0"/>
              <a:t> una "revolución del amor"!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208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62D81-DA97-4150-88F9-267A3E94C74F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23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2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6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33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24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1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efasmx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9D470F53-C825-4160-BC30-36A0C96F58D6}"/>
              </a:ext>
            </a:extLst>
          </p:cNvPr>
          <p:cNvSpPr/>
          <p:nvPr/>
        </p:nvSpPr>
        <p:spPr>
          <a:xfrm rot="16200000">
            <a:off x="8574585" y="-3417787"/>
            <a:ext cx="1152128" cy="18274702"/>
          </a:xfrm>
          <a:prstGeom prst="rect">
            <a:avLst/>
          </a:prstGeom>
          <a:solidFill>
            <a:srgbClr val="008037"/>
          </a:solidFill>
        </p:spPr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421A4DBB-B81A-4F5E-B171-B0C95BF95A4B}"/>
              </a:ext>
            </a:extLst>
          </p:cNvPr>
          <p:cNvSpPr/>
          <p:nvPr/>
        </p:nvSpPr>
        <p:spPr>
          <a:xfrm>
            <a:off x="417063" y="5257899"/>
            <a:ext cx="1746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prstClr val="white"/>
                </a:solidFill>
                <a:latin typeface="Open Sans Bold" charset="0"/>
                <a:ea typeface="Open Sans Bold" charset="0"/>
                <a:cs typeface="Open Sans Bold" charset="0"/>
              </a:rPr>
              <a:t>ACUMULA BUENAS OBRAS, NO COSAS…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420563E-2286-4F6B-9267-76BE30243DCD}"/>
              </a:ext>
            </a:extLst>
          </p:cNvPr>
          <p:cNvSpPr/>
          <p:nvPr/>
        </p:nvSpPr>
        <p:spPr>
          <a:xfrm>
            <a:off x="1295400" y="1356149"/>
            <a:ext cx="10838223" cy="312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Experiencias que </a:t>
            </a:r>
          </a:p>
          <a:p>
            <a:pPr algn="ctr">
              <a:spcBef>
                <a:spcPts val="600"/>
              </a:spcBef>
            </a:pPr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transforman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11DA0CE-6481-4764-864D-077F04E50793}"/>
              </a:ext>
            </a:extLst>
          </p:cNvPr>
          <p:cNvSpPr/>
          <p:nvPr/>
        </p:nvSpPr>
        <p:spPr>
          <a:xfrm>
            <a:off x="13435003" y="3909266"/>
            <a:ext cx="3780137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122"/>
              </a:lnSpc>
            </a:pPr>
            <a:r>
              <a:rPr lang="en-US" sz="2800" b="1" spc="5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Diciembre 2020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290" y="554867"/>
            <a:ext cx="4008310" cy="324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9DD2B7B-FF58-48B8-B7F2-08D2D2422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514163"/>
            <a:ext cx="6055554" cy="3648102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31DB6BFE-854C-4D87-9DFE-6D74652974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6926810"/>
            <a:ext cx="3379782" cy="256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59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"/>
            <a:ext cx="3464780" cy="10240090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3962400" y="0"/>
            <a:ext cx="14325600" cy="10240091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830" y="174444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806" y="7761858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CB77755-F09E-474B-8A90-4F16D637A42B}"/>
              </a:ext>
            </a:extLst>
          </p:cNvPr>
          <p:cNvSpPr/>
          <p:nvPr/>
        </p:nvSpPr>
        <p:spPr>
          <a:xfrm>
            <a:off x="4569443" y="5454908"/>
            <a:ext cx="1272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Porque «la felicidad requiere saber limitar algunas necesidades que nos atontan», que llevan a excesos, </a:t>
            </a:r>
          </a:p>
          <a:p>
            <a:pPr algn="ctr"/>
            <a:r>
              <a:rPr lang="es-MX" sz="4400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que provocan conflictos en la familia, que distraen </a:t>
            </a:r>
          </a:p>
          <a:p>
            <a:pPr algn="ctr"/>
            <a:r>
              <a:rPr lang="es-MX" sz="4400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y no permiten ver las señales que pueden indicar </a:t>
            </a:r>
          </a:p>
          <a:p>
            <a:pPr algn="ctr"/>
            <a:r>
              <a:rPr lang="es-MX" sz="4400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que hay abuso, negligencia o violencia en las relaciones familiares. </a:t>
            </a:r>
          </a:p>
          <a:p>
            <a:pPr algn="ctr"/>
            <a:endParaRPr lang="es-MX" sz="4400" dirty="0">
              <a:solidFill>
                <a:prstClr val="white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8" name="Picture 4" descr="El Papa pide que le arreglen sus zapatos negros">
            <a:extLst>
              <a:ext uri="{FF2B5EF4-FFF2-40B4-BE49-F238E27FC236}">
                <a16:creationId xmlns:a16="http://schemas.microsoft.com/office/drawing/2014/main" xmlns="" id="{EE9DF7A1-F8D1-4B8A-9451-46167106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16" y="821084"/>
            <a:ext cx="6356493" cy="43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5BFD921-66CD-410D-9895-48508BE4F6F8}"/>
              </a:ext>
            </a:extLst>
          </p:cNvPr>
          <p:cNvSpPr/>
          <p:nvPr/>
        </p:nvSpPr>
        <p:spPr>
          <a:xfrm>
            <a:off x="10932143" y="1181100"/>
            <a:ext cx="6786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El Papa Francisco invita a vivir una vida austera y a no «picotear aquí y allá, buscando siempre lo que no tienen»… </a:t>
            </a:r>
          </a:p>
          <a:p>
            <a:r>
              <a:rPr lang="es-MX" sz="4400" b="1" dirty="0">
                <a:solidFill>
                  <a:prstClr val="white"/>
                </a:solidFill>
              </a:rPr>
              <a:t>      Y nos pone el ejemplo.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217583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"/>
            <a:ext cx="3464780" cy="10240090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3958683" y="0"/>
            <a:ext cx="14325600" cy="10240091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830" y="174444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CB77755-F09E-474B-8A90-4F16D637A42B}"/>
              </a:ext>
            </a:extLst>
          </p:cNvPr>
          <p:cNvSpPr/>
          <p:nvPr/>
        </p:nvSpPr>
        <p:spPr>
          <a:xfrm>
            <a:off x="4524608" y="757781"/>
            <a:ext cx="1333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MX" sz="5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Cambiemos la ¨revolución del egoísmo¨ </a:t>
            </a:r>
          </a:p>
          <a:p>
            <a:pPr lvl="0" algn="ctr">
              <a:spcAft>
                <a:spcPts val="0"/>
              </a:spcAft>
            </a:pPr>
            <a:r>
              <a:rPr lang="es-MX" sz="5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por  la ¨revolución del amor¨.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806" y="7761858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CB77755-F09E-474B-8A90-4F16D637A42B}"/>
              </a:ext>
            </a:extLst>
          </p:cNvPr>
          <p:cNvSpPr/>
          <p:nvPr/>
        </p:nvSpPr>
        <p:spPr>
          <a:xfrm>
            <a:off x="4358756" y="3005944"/>
            <a:ext cx="73152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Sencillez, austeridad de vida.</a:t>
            </a: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Espíritu de servicio. </a:t>
            </a: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Generosidad y solidaridad.</a:t>
            </a: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Cultura del trabajo.</a:t>
            </a: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MX" sz="400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lvl="0" algn="ctr">
              <a:spcAft>
                <a:spcPts val="0"/>
              </a:spcAft>
            </a:pPr>
            <a:r>
              <a:rPr lang="es-MX" sz="5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Reduce el consumo </a:t>
            </a:r>
          </a:p>
          <a:p>
            <a:pPr lvl="0" algn="ctr">
              <a:spcAft>
                <a:spcPts val="0"/>
              </a:spcAft>
            </a:pPr>
            <a:r>
              <a:rPr lang="es-MX" sz="5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superfluo y frívolo,</a:t>
            </a:r>
          </a:p>
          <a:p>
            <a:pPr lvl="0" algn="ctr">
              <a:spcAft>
                <a:spcPts val="0"/>
              </a:spcAft>
            </a:pPr>
            <a:r>
              <a:rPr lang="es-MX" sz="5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idolatría del dinero </a:t>
            </a:r>
          </a:p>
          <a:p>
            <a:pPr lvl="0" algn="ctr">
              <a:spcAft>
                <a:spcPts val="0"/>
              </a:spcAft>
            </a:pPr>
            <a:r>
              <a:rPr lang="es-MX" sz="5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y del placer.</a:t>
            </a:r>
          </a:p>
        </p:txBody>
      </p:sp>
      <p:sp>
        <p:nvSpPr>
          <p:cNvPr id="5" name="AutoShape 2" descr="La psicología del regalo - Vida Positiva">
            <a:extLst>
              <a:ext uri="{FF2B5EF4-FFF2-40B4-BE49-F238E27FC236}">
                <a16:creationId xmlns:a16="http://schemas.microsoft.com/office/drawing/2014/main" xmlns="" id="{60F58670-CB33-44D8-9865-FA2B32826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9755CE2-BA7A-49AA-80E9-9BBA95A92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3957" y="4188034"/>
            <a:ext cx="6198705" cy="38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5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0040" y="-1"/>
            <a:ext cx="2531741" cy="10285561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1852598" y="-159617"/>
            <a:ext cx="1428869" cy="10686798"/>
          </a:xfrm>
          <a:prstGeom prst="rect">
            <a:avLst/>
          </a:prstGeom>
          <a:solidFill>
            <a:srgbClr val="FBFFFF">
              <a:alpha val="21960"/>
            </a:srgbClr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9" y="127175"/>
            <a:ext cx="2051351" cy="1554054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036051" y="321460"/>
            <a:ext cx="1221589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prstClr val="white"/>
                </a:solidFill>
                <a:latin typeface="Open Sans Bold" charset="0"/>
                <a:ea typeface="Open Sans Bold" charset="0"/>
                <a:cs typeface="Open Sans Bold" charset="0"/>
              </a:rPr>
              <a:t>PARA VIVIR …</a:t>
            </a:r>
          </a:p>
          <a:p>
            <a:pPr algn="ctr"/>
            <a:r>
              <a:rPr lang="es-MX" sz="4800" b="1" dirty="0">
                <a:solidFill>
                  <a:prstClr val="white"/>
                </a:solidFill>
                <a:latin typeface="Open Sans Bold" charset="0"/>
                <a:ea typeface="Open Sans Bold" charset="0"/>
                <a:cs typeface="Open Sans Bold" charset="0"/>
              </a:rPr>
              <a:t>REFLEXIONEN EN COMUNIDAD</a:t>
            </a:r>
          </a:p>
          <a:p>
            <a:pPr algn="ctr"/>
            <a:endParaRPr lang="es-MX" sz="1000" b="1" dirty="0">
              <a:solidFill>
                <a:srgbClr val="9BBB59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368669" y="2357359"/>
            <a:ext cx="1082683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000" b="1" dirty="0">
              <a:solidFill>
                <a:srgbClr val="9BBB59">
                  <a:lumMod val="75000"/>
                </a:srgbClr>
              </a:solidFill>
              <a:cs typeface="Calibri" panose="020F0502020204030204" pitchFamily="34" charset="0"/>
            </a:endParaRPr>
          </a:p>
          <a:p>
            <a:pPr algn="ctr">
              <a:buClr>
                <a:srgbClr val="4F81BD"/>
              </a:buClr>
            </a:pPr>
            <a:r>
              <a:rPr lang="es-MX" sz="4800" b="1" i="1" dirty="0">
                <a:solidFill>
                  <a:prstClr val="white"/>
                </a:solidFill>
                <a:cs typeface="Calibri" panose="020F0502020204030204" pitchFamily="34" charset="0"/>
              </a:rPr>
              <a:t>“Busquen lo que basta, y no quieran más. Lo demás es agobio, no alivio. Apesadumbra, no levanta”. </a:t>
            </a:r>
            <a:r>
              <a:rPr lang="es-MX" sz="3200" b="1" i="1" dirty="0">
                <a:solidFill>
                  <a:prstClr val="white"/>
                </a:solidFill>
                <a:cs typeface="Calibri" panose="020F0502020204030204" pitchFamily="34" charset="0"/>
              </a:rPr>
              <a:t>(San Agustín)</a:t>
            </a:r>
          </a:p>
          <a:p>
            <a:pPr algn="ctr">
              <a:buClr>
                <a:srgbClr val="4F81BD"/>
              </a:buClr>
            </a:pPr>
            <a:endParaRPr lang="es-MX" sz="2800" b="1" i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algn="ctr">
              <a:buClr>
                <a:srgbClr val="4F81BD"/>
              </a:buClr>
            </a:pPr>
            <a:r>
              <a:rPr lang="es-MX" sz="5400" b="1" dirty="0">
                <a:solidFill>
                  <a:prstClr val="white"/>
                </a:solidFill>
                <a:cs typeface="Calibri" panose="020F0502020204030204" pitchFamily="34" charset="0"/>
              </a:rPr>
              <a:t>¿Qué hacer?</a:t>
            </a:r>
            <a:endParaRPr lang="es-MX" sz="5400" dirty="0">
              <a:solidFill>
                <a:prstClr val="white"/>
              </a:solidFill>
            </a:endParaRPr>
          </a:p>
        </p:txBody>
      </p:sp>
      <p:pic>
        <p:nvPicPr>
          <p:cNvPr id="17" name="Imagen 11">
            <a:extLst>
              <a:ext uri="{FF2B5EF4-FFF2-40B4-BE49-F238E27FC236}">
                <a16:creationId xmlns:a16="http://schemas.microsoft.com/office/drawing/2014/main" xmlns="" id="{F91C1D77-7667-43CF-A3F2-558CDBA2B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436" y="8569943"/>
            <a:ext cx="214073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xmlns="" id="{57B2B14D-D1EA-4AD5-8A9C-DE069AB783CB}"/>
              </a:ext>
            </a:extLst>
          </p:cNvPr>
          <p:cNvSpPr/>
          <p:nvPr/>
        </p:nvSpPr>
        <p:spPr>
          <a:xfrm>
            <a:off x="2360774" y="0"/>
            <a:ext cx="719136" cy="10285560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9E6581CC-6CA8-4A4B-AE65-E8FB465FEA2A}"/>
              </a:ext>
            </a:extLst>
          </p:cNvPr>
          <p:cNvSpPr/>
          <p:nvPr/>
        </p:nvSpPr>
        <p:spPr>
          <a:xfrm>
            <a:off x="3281467" y="6163441"/>
            <a:ext cx="13177733" cy="384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MX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Mostrar un comportamiento sencillo y entregar bondad y misericordia al prójimo.</a:t>
            </a:r>
          </a:p>
          <a:p>
            <a:pPr algn="ctr">
              <a:lnSpc>
                <a:spcPct val="107000"/>
              </a:lnSpc>
            </a:pPr>
            <a:endParaRPr lang="es-MX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MX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¿Cómo promoverlo en la familia?</a:t>
            </a:r>
          </a:p>
          <a:p>
            <a:pPr algn="ctr">
              <a:lnSpc>
                <a:spcPct val="107000"/>
              </a:lnSpc>
            </a:pPr>
            <a:r>
              <a:rPr lang="es-MX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¿En la comunidad?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713" y="735088"/>
            <a:ext cx="3712786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289" y="5746345"/>
            <a:ext cx="10848729" cy="2007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8800" spc="60" dirty="0">
                <a:solidFill>
                  <a:srgbClr val="FBFFFF"/>
                </a:solidFill>
                <a:latin typeface="Quando"/>
              </a:rPr>
              <a:t>¿Qué propones?</a:t>
            </a:r>
          </a:p>
          <a:p>
            <a:pPr>
              <a:lnSpc>
                <a:spcPts val="7800"/>
              </a:lnSpc>
            </a:pPr>
            <a:endParaRPr lang="en-US" sz="8800" spc="60" dirty="0">
              <a:solidFill>
                <a:srgbClr val="FBFFFF"/>
              </a:solidFill>
              <a:latin typeface="Quand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0553" y="5198860"/>
            <a:ext cx="852337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endParaRPr lang="en-US" sz="3400" spc="102" dirty="0">
              <a:solidFill>
                <a:srgbClr val="FBFFFF"/>
              </a:solidFill>
              <a:latin typeface="Montserrat Bold Itali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1451329" y="-30988"/>
            <a:ext cx="925279" cy="10287000"/>
          </a:xfrm>
          <a:prstGeom prst="rect">
            <a:avLst/>
          </a:prstGeom>
          <a:solidFill>
            <a:srgbClr val="008037"/>
          </a:solidFill>
        </p:spPr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xmlns="" id="{0F8CCEBC-7487-45D7-8BE4-F84A8F3FE6C5}"/>
              </a:ext>
            </a:extLst>
          </p:cNvPr>
          <p:cNvGrpSpPr/>
          <p:nvPr/>
        </p:nvGrpSpPr>
        <p:grpSpPr>
          <a:xfrm>
            <a:off x="3700586" y="3753097"/>
            <a:ext cx="17820590" cy="4893538"/>
            <a:chOff x="0" y="-2079996"/>
            <a:chExt cx="23760791" cy="6524717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xmlns="" id="{6EC16A9F-101C-408D-884D-46EBBAF78170}"/>
                </a:ext>
              </a:extLst>
            </p:cNvPr>
            <p:cNvSpPr txBox="1"/>
            <p:nvPr/>
          </p:nvSpPr>
          <p:spPr>
            <a:xfrm>
              <a:off x="12245602" y="-2079996"/>
              <a:ext cx="11364495" cy="779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800" spc="30" dirty="0">
                  <a:solidFill>
                    <a:srgbClr val="FB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</a:rPr>
                <a:t>info@cefasmx.org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xmlns="" id="{9078FECF-BABF-4300-9567-7A2571E3F7CD}"/>
                </a:ext>
              </a:extLst>
            </p:cNvPr>
            <p:cNvSpPr txBox="1"/>
            <p:nvPr/>
          </p:nvSpPr>
          <p:spPr>
            <a:xfrm>
              <a:off x="0" y="2472351"/>
              <a:ext cx="11364496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3400" spc="102" dirty="0">
                <a:solidFill>
                  <a:srgbClr val="FBFFFF"/>
                </a:solidFill>
                <a:latin typeface="Montserrat Bold Italics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463220A-83D5-44E3-AF21-24C3C23D1EA0}"/>
                </a:ext>
              </a:extLst>
            </p:cNvPr>
            <p:cNvSpPr txBox="1"/>
            <p:nvPr/>
          </p:nvSpPr>
          <p:spPr>
            <a:xfrm>
              <a:off x="12396295" y="3639457"/>
              <a:ext cx="11364496" cy="805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5400" spc="30" dirty="0">
                  <a:solidFill>
                    <a:srgbClr val="FB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</a:rPr>
                <a:t>81- 8368 - 0037</a:t>
              </a:r>
            </a:p>
          </p:txBody>
        </p:sp>
      </p:grpSp>
      <p:sp>
        <p:nvSpPr>
          <p:cNvPr id="17" name="AutoShape 11">
            <a:extLst>
              <a:ext uri="{FF2B5EF4-FFF2-40B4-BE49-F238E27FC236}">
                <a16:creationId xmlns:a16="http://schemas.microsoft.com/office/drawing/2014/main" xmlns="" id="{F0343434-DB74-49A5-8D4E-2481F3B19EB1}"/>
              </a:ext>
            </a:extLst>
          </p:cNvPr>
          <p:cNvSpPr/>
          <p:nvPr/>
        </p:nvSpPr>
        <p:spPr>
          <a:xfrm>
            <a:off x="11219122" y="-30989"/>
            <a:ext cx="1023765" cy="10287000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99AAABA-4D1B-4E7A-A80A-A0A718B715BD}"/>
              </a:ext>
            </a:extLst>
          </p:cNvPr>
          <p:cNvSpPr txBox="1"/>
          <p:nvPr/>
        </p:nvSpPr>
        <p:spPr>
          <a:xfrm>
            <a:off x="3263587" y="8779733"/>
            <a:ext cx="4395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prstClr val="white"/>
                </a:solidFill>
                <a:hlinkClick r:id="rId2"/>
              </a:rPr>
              <a:t>www.cefasmx.org</a:t>
            </a:r>
            <a:r>
              <a:rPr lang="es-MX" sz="44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2" name="Picture 10" descr="Icono Del Teléfono En Negro Con Las Ondas Ilustración del Vector ...">
            <a:extLst>
              <a:ext uri="{FF2B5EF4-FFF2-40B4-BE49-F238E27FC236}">
                <a16:creationId xmlns:a16="http://schemas.microsoft.com/office/drawing/2014/main" xmlns="" id="{5C667946-AF9E-4AF6-BEAF-FF55FB11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301" y="5338946"/>
            <a:ext cx="1704862" cy="17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orreo electrónico con at - Iconos gratis de interfaz">
            <a:extLst>
              <a:ext uri="{FF2B5EF4-FFF2-40B4-BE49-F238E27FC236}">
                <a16:creationId xmlns:a16="http://schemas.microsoft.com/office/drawing/2014/main" xmlns="" id="{4D86C1AD-55C7-412A-8331-1CBEA2A1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806" y="1255068"/>
            <a:ext cx="1704862" cy="17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rtesanas y artesanos de la paz - Blog de CJ">
            <a:extLst>
              <a:ext uri="{FF2B5EF4-FFF2-40B4-BE49-F238E27FC236}">
                <a16:creationId xmlns:a16="http://schemas.microsoft.com/office/drawing/2014/main" xmlns="" id="{9123AE6D-D502-454A-8C74-BD4E3E57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1" y="460366"/>
            <a:ext cx="10208600" cy="49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F6C4586-B379-439F-A923-473FB3BF3B70}"/>
              </a:ext>
            </a:extLst>
          </p:cNvPr>
          <p:cNvSpPr/>
          <p:nvPr/>
        </p:nvSpPr>
        <p:spPr>
          <a:xfrm>
            <a:off x="2682113" y="7200085"/>
            <a:ext cx="56526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800" dirty="0">
                <a:solidFill>
                  <a:prstClr val="white"/>
                </a:solidFill>
              </a:rPr>
              <a:t>Comunícate</a:t>
            </a:r>
          </a:p>
        </p:txBody>
      </p:sp>
    </p:spTree>
    <p:extLst>
      <p:ext uri="{BB962C8B-B14F-4D97-AF65-F5344CB8AC3E}">
        <p14:creationId xmlns:p14="http://schemas.microsoft.com/office/powerpoint/2010/main" val="270619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 Rectángulo">
            <a:extLst>
              <a:ext uri="{FF2B5EF4-FFF2-40B4-BE49-F238E27FC236}">
                <a16:creationId xmlns:a16="http://schemas.microsoft.com/office/drawing/2014/main" xmlns="" id="{94B41B75-88A7-4924-9F17-BD3A60D3A200}"/>
              </a:ext>
            </a:extLst>
          </p:cNvPr>
          <p:cNvSpPr/>
          <p:nvPr/>
        </p:nvSpPr>
        <p:spPr>
          <a:xfrm>
            <a:off x="4114800" y="6807263"/>
            <a:ext cx="17500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ser artesanos de paz, </a:t>
            </a:r>
          </a:p>
          <a:p>
            <a:pPr marL="857250" indent="-8572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promotores de la reconciliación, </a:t>
            </a:r>
          </a:p>
          <a:p>
            <a:pPr marL="857250" indent="-8572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constructores del encuentro.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9D470F53-C825-4160-BC30-36A0C96F58D6}"/>
              </a:ext>
            </a:extLst>
          </p:cNvPr>
          <p:cNvSpPr/>
          <p:nvPr/>
        </p:nvSpPr>
        <p:spPr>
          <a:xfrm rot="16200000">
            <a:off x="8574585" y="-3417787"/>
            <a:ext cx="1152128" cy="18274702"/>
          </a:xfrm>
          <a:prstGeom prst="rect">
            <a:avLst/>
          </a:prstGeom>
          <a:solidFill>
            <a:srgbClr val="008037"/>
          </a:solidFill>
        </p:spPr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421A4DBB-B81A-4F5E-B171-B0C95BF95A4B}"/>
              </a:ext>
            </a:extLst>
          </p:cNvPr>
          <p:cNvSpPr/>
          <p:nvPr/>
        </p:nvSpPr>
        <p:spPr>
          <a:xfrm>
            <a:off x="417063" y="5257899"/>
            <a:ext cx="1746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prstClr val="white"/>
                </a:solidFill>
                <a:latin typeface="Open Sans Bold" charset="0"/>
                <a:ea typeface="Open Sans Bold" charset="0"/>
                <a:cs typeface="Open Sans Bold" charset="0"/>
              </a:rPr>
              <a:t>ACUMULA BUENAS OBRAS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420563E-2286-4F6B-9267-76BE30243DCD}"/>
              </a:ext>
            </a:extLst>
          </p:cNvPr>
          <p:cNvSpPr/>
          <p:nvPr/>
        </p:nvSpPr>
        <p:spPr>
          <a:xfrm>
            <a:off x="647056" y="1636691"/>
            <a:ext cx="4100803" cy="1984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Alégrate </a:t>
            </a:r>
          </a:p>
          <a:p>
            <a:pPr algn="ctr">
              <a:lnSpc>
                <a:spcPts val="7279"/>
              </a:lnSpc>
            </a:pP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y confía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11DA0CE-6481-4764-864D-077F04E50793}"/>
              </a:ext>
            </a:extLst>
          </p:cNvPr>
          <p:cNvSpPr/>
          <p:nvPr/>
        </p:nvSpPr>
        <p:spPr>
          <a:xfrm>
            <a:off x="13958306" y="4126576"/>
            <a:ext cx="3845861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122"/>
              </a:lnSpc>
            </a:pPr>
            <a:r>
              <a:rPr lang="en-US" sz="2800" b="1" spc="5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DICIEMBRE 2020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38" y="381209"/>
            <a:ext cx="4008310" cy="32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4" y="284039"/>
            <a:ext cx="904875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93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042" y="-22302"/>
            <a:ext cx="3171992" cy="10309301"/>
          </a:xfrm>
          <a:prstGeom prst="rect">
            <a:avLst/>
          </a:prstGeom>
          <a:solidFill>
            <a:srgbClr val="FBFFFF"/>
          </a:solidFill>
        </p:spPr>
        <p:txBody>
          <a:bodyPr/>
          <a:lstStyle/>
          <a:p>
            <a:endParaRPr lang="es-MX"/>
          </a:p>
        </p:txBody>
      </p:sp>
      <p:sp>
        <p:nvSpPr>
          <p:cNvPr id="3" name="AutoShape 3"/>
          <p:cNvSpPr/>
          <p:nvPr/>
        </p:nvSpPr>
        <p:spPr>
          <a:xfrm>
            <a:off x="3675798" y="0"/>
            <a:ext cx="14612202" cy="10287000"/>
          </a:xfrm>
          <a:prstGeom prst="rect">
            <a:avLst/>
          </a:prstGeom>
          <a:solidFill>
            <a:srgbClr val="008037"/>
          </a:solidFill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s-MX" sz="4000" b="1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s-MX" sz="4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94" y="325398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806" y="7761858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45183E2-E6AE-4E37-A944-454A0BCC3A79}"/>
              </a:ext>
            </a:extLst>
          </p:cNvPr>
          <p:cNvSpPr txBox="1"/>
          <p:nvPr/>
        </p:nvSpPr>
        <p:spPr>
          <a:xfrm>
            <a:off x="3711110" y="812083"/>
            <a:ext cx="14576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El deseo desmedido por las cosas, el consumismo, 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tienen siempre forma de espiral creciente.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s-MX" sz="4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6AE150F-DBE7-47C5-87F9-3DABDC042BE7}"/>
              </a:ext>
            </a:extLst>
          </p:cNvPr>
          <p:cNvSpPr/>
          <p:nvPr/>
        </p:nvSpPr>
        <p:spPr>
          <a:xfrm>
            <a:off x="4069904" y="7350946"/>
            <a:ext cx="138593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Los anuncios provocan la atención en las COSAS que se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ofrecen como necesarias para la felicidad: 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los bienes materiales, la fama, la moda… </a:t>
            </a:r>
          </a:p>
          <a:p>
            <a:pPr algn="ctr"/>
            <a:endParaRPr lang="es-MX" sz="44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604" y="2980346"/>
            <a:ext cx="6019800" cy="425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B3F1D6F-3F03-41D4-90C4-29B900F96111}"/>
              </a:ext>
            </a:extLst>
          </p:cNvPr>
          <p:cNvSpPr/>
          <p:nvPr/>
        </p:nvSpPr>
        <p:spPr>
          <a:xfrm>
            <a:off x="11526102" y="3914878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Entre más tenemos, más queremos.</a:t>
            </a:r>
          </a:p>
        </p:txBody>
      </p:sp>
    </p:spTree>
    <p:extLst>
      <p:ext uri="{BB962C8B-B14F-4D97-AF65-F5344CB8AC3E}">
        <p14:creationId xmlns:p14="http://schemas.microsoft.com/office/powerpoint/2010/main" val="320183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1247" y="4687923"/>
            <a:ext cx="18256089" cy="1270100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5" name="TextBox 5"/>
          <p:cNvSpPr txBox="1"/>
          <p:nvPr/>
        </p:nvSpPr>
        <p:spPr>
          <a:xfrm>
            <a:off x="983065" y="6591300"/>
            <a:ext cx="2058263" cy="169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7030A0"/>
                </a:solidFill>
                <a:latin typeface="Quando Italics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86107" y="-347436"/>
            <a:ext cx="2058263" cy="169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008037"/>
                </a:solidFill>
                <a:latin typeface="Quando Italics"/>
              </a:rPr>
              <a:t>01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81D6A6D-EA72-4AEC-8A20-06B7EE9B9A59}"/>
              </a:ext>
            </a:extLst>
          </p:cNvPr>
          <p:cNvSpPr/>
          <p:nvPr/>
        </p:nvSpPr>
        <p:spPr>
          <a:xfrm>
            <a:off x="-557175" y="977153"/>
            <a:ext cx="8189007" cy="306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Las exigencias </a:t>
            </a:r>
            <a:r>
              <a:rPr lang="es-MX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creadas</a:t>
            </a:r>
            <a:r>
              <a:rPr lang="es-MX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llevan                             a conflictos de insatisfacción, frustración, angustia,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que propician la violencia.</a:t>
            </a:r>
            <a:endParaRPr lang="es-MX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A3C93C87-4110-485B-B5D8-9CB9CB9B260E}"/>
              </a:ext>
            </a:extLst>
          </p:cNvPr>
          <p:cNvSpPr/>
          <p:nvPr/>
        </p:nvSpPr>
        <p:spPr>
          <a:xfrm>
            <a:off x="7631832" y="1166505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prstClr val="white"/>
                </a:solidFill>
              </a:rPr>
              <a:t>«¡No a la violencia y sí 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F033A26-8A18-4292-9186-B63B345CD6F0}"/>
              </a:ext>
            </a:extLst>
          </p:cNvPr>
          <p:cNvSpPr txBox="1"/>
          <p:nvPr/>
        </p:nvSpPr>
        <p:spPr>
          <a:xfrm>
            <a:off x="5105400" y="4690936"/>
            <a:ext cx="90420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Peligros del consumismo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DFA21D1-302B-4B6D-B32F-3B3BFD06A01C}"/>
              </a:ext>
            </a:extLst>
          </p:cNvPr>
          <p:cNvSpPr txBox="1"/>
          <p:nvPr/>
        </p:nvSpPr>
        <p:spPr>
          <a:xfrm>
            <a:off x="11182012" y="1179634"/>
            <a:ext cx="77616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008000"/>
                </a:solidFill>
                <a:ea typeface="Times New Roman" panose="02020603050405020304" pitchFamily="18" charset="0"/>
              </a:rPr>
              <a:t>Cuando el individualismo </a:t>
            </a:r>
          </a:p>
          <a:p>
            <a:pPr algn="ctr"/>
            <a:r>
              <a:rPr lang="es-MX" sz="4400" b="1" dirty="0">
                <a:solidFill>
                  <a:srgbClr val="008000"/>
                </a:solidFill>
                <a:ea typeface="Times New Roman" panose="02020603050405020304" pitchFamily="18" charset="0"/>
              </a:rPr>
              <a:t>es superior y contrapuesto </a:t>
            </a:r>
          </a:p>
          <a:p>
            <a:pPr algn="ctr"/>
            <a:r>
              <a:rPr lang="es-MX" sz="4400" b="1" dirty="0">
                <a:solidFill>
                  <a:srgbClr val="008000"/>
                </a:solidFill>
                <a:ea typeface="Times New Roman" panose="02020603050405020304" pitchFamily="18" charset="0"/>
              </a:rPr>
              <a:t>a la familia provoca </a:t>
            </a:r>
          </a:p>
          <a:p>
            <a:pPr algn="ctr"/>
            <a:r>
              <a:rPr lang="es-MX" sz="4400" b="1" dirty="0">
                <a:solidFill>
                  <a:srgbClr val="008000"/>
                </a:solidFill>
                <a:ea typeface="Times New Roman" panose="02020603050405020304" pitchFamily="18" charset="0"/>
              </a:rPr>
              <a:t>la pérdida </a:t>
            </a:r>
          </a:p>
          <a:p>
            <a:pPr algn="ctr"/>
            <a:r>
              <a:rPr lang="es-MX" sz="4400" b="1" dirty="0">
                <a:solidFill>
                  <a:srgbClr val="008000"/>
                </a:solidFill>
                <a:ea typeface="Times New Roman" panose="02020603050405020304" pitchFamily="18" charset="0"/>
              </a:rPr>
              <a:t>de su identidad. </a:t>
            </a:r>
            <a:endParaRPr lang="es-MX" sz="3600" dirty="0">
              <a:solidFill>
                <a:srgbClr val="008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C099A56-FEB8-4143-8E44-BF3EFD22A784}"/>
              </a:ext>
            </a:extLst>
          </p:cNvPr>
          <p:cNvSpPr/>
          <p:nvPr/>
        </p:nvSpPr>
        <p:spPr>
          <a:xfrm>
            <a:off x="3125063" y="6218098"/>
            <a:ext cx="97376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7030A0"/>
                </a:solidFill>
                <a:ea typeface="Times New Roman" panose="02020603050405020304" pitchFamily="18" charset="0"/>
              </a:rPr>
              <a:t>La vestimenta, el lenguaje, los pasatiempos, los anhelos, cambian tan rápidamente que pocos se dan cuenta </a:t>
            </a:r>
          </a:p>
          <a:p>
            <a:pPr algn="ctr"/>
            <a:r>
              <a:rPr lang="es-MX" sz="4400" b="1" dirty="0">
                <a:solidFill>
                  <a:srgbClr val="7030A0"/>
                </a:solidFill>
                <a:ea typeface="Times New Roman" panose="02020603050405020304" pitchFamily="18" charset="0"/>
              </a:rPr>
              <a:t>de cómo esto impacta en </a:t>
            </a:r>
          </a:p>
          <a:p>
            <a:pPr algn="ctr"/>
            <a:r>
              <a:rPr lang="es-MX" sz="4400" b="1" dirty="0">
                <a:solidFill>
                  <a:srgbClr val="7030A0"/>
                </a:solidFill>
                <a:ea typeface="Times New Roman" panose="02020603050405020304" pitchFamily="18" charset="0"/>
              </a:rPr>
              <a:t>los valores de la familia. </a:t>
            </a:r>
            <a:endParaRPr lang="es-MX" sz="40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6218098"/>
            <a:ext cx="4572000" cy="3095625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73EAF1DF-75F0-46AE-85AE-E562B28BEC98}"/>
              </a:ext>
            </a:extLst>
          </p:cNvPr>
          <p:cNvSpPr txBox="1"/>
          <p:nvPr/>
        </p:nvSpPr>
        <p:spPr>
          <a:xfrm>
            <a:off x="13668075" y="-273236"/>
            <a:ext cx="2058263" cy="169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008037"/>
                </a:solidFill>
                <a:latin typeface="Quando Italics"/>
              </a:rPr>
              <a:t>03</a:t>
            </a:r>
          </a:p>
        </p:txBody>
      </p:sp>
      <p:pic>
        <p:nvPicPr>
          <p:cNvPr id="1026" name="Picture 2" descr="Individualismo provoca desintegración familiar: experto | Newsweek México">
            <a:extLst>
              <a:ext uri="{FF2B5EF4-FFF2-40B4-BE49-F238E27FC236}">
                <a16:creationId xmlns:a16="http://schemas.microsoft.com/office/drawing/2014/main" xmlns="" id="{19C5B770-9552-4C50-B010-F23B37FDB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13"/>
          <a:stretch/>
        </p:blipFill>
        <p:spPr bwMode="auto">
          <a:xfrm>
            <a:off x="7058030" y="1028700"/>
            <a:ext cx="4676770" cy="33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5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042" y="-22302"/>
            <a:ext cx="3171992" cy="10309301"/>
          </a:xfrm>
          <a:prstGeom prst="rect">
            <a:avLst/>
          </a:prstGeom>
          <a:solidFill>
            <a:srgbClr val="FBFFFF"/>
          </a:solidFill>
        </p:spPr>
        <p:txBody>
          <a:bodyPr/>
          <a:lstStyle/>
          <a:p>
            <a:endParaRPr lang="es-MX"/>
          </a:p>
        </p:txBody>
      </p:sp>
      <p:sp>
        <p:nvSpPr>
          <p:cNvPr id="3" name="AutoShape 3"/>
          <p:cNvSpPr/>
          <p:nvPr/>
        </p:nvSpPr>
        <p:spPr>
          <a:xfrm>
            <a:off x="3666505" y="0"/>
            <a:ext cx="14612202" cy="10309303"/>
          </a:xfrm>
          <a:prstGeom prst="rect">
            <a:avLst/>
          </a:prstGeom>
          <a:solidFill>
            <a:srgbClr val="008037"/>
          </a:solidFill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s-MX" sz="4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s-MX" sz="4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94" y="325398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806" y="7761858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6AE150F-DBE7-47C5-87F9-3DABDC042BE7}"/>
              </a:ext>
            </a:extLst>
          </p:cNvPr>
          <p:cNvSpPr/>
          <p:nvPr/>
        </p:nvSpPr>
        <p:spPr>
          <a:xfrm>
            <a:off x="4002764" y="2971469"/>
            <a:ext cx="728310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La perspectiva de lo inmediato, de lo material, 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de lo individual, 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transforma la cultura, </a:t>
            </a:r>
            <a:r>
              <a:rPr lang="es-MX" sz="5400" b="1" dirty="0">
                <a:solidFill>
                  <a:schemeClr val="bg1"/>
                </a:solidFill>
                <a:ea typeface="Times New Roman" panose="02020603050405020304" pitchFamily="18" charset="0"/>
              </a:rPr>
              <a:t>promueve la frustración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que lleva a la violencia…</a:t>
            </a:r>
            <a:r>
              <a:rPr lang="es-MX" sz="5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s-MX" sz="4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s-MX" sz="5400" b="1" dirty="0">
                <a:solidFill>
                  <a:schemeClr val="bg1"/>
                </a:solidFill>
                <a:ea typeface="Times New Roman" panose="02020603050405020304" pitchFamily="18" charset="0"/>
              </a:rPr>
              <a:t>se olvida lo que verdaderamente importa en la vida. </a:t>
            </a:r>
            <a:endParaRPr lang="es-MX" sz="5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352451B-1323-47C1-BBEE-F4BA8BEA0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2741" y="3890635"/>
            <a:ext cx="6667500" cy="50006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5302581-A2B1-4D6B-A0C8-B233333CEDE3}"/>
              </a:ext>
            </a:extLst>
          </p:cNvPr>
          <p:cNvSpPr/>
          <p:nvPr/>
        </p:nvSpPr>
        <p:spPr>
          <a:xfrm>
            <a:off x="5243859" y="359781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a typeface="Times New Roman" panose="02020603050405020304" pitchFamily="18" charset="0"/>
              </a:rPr>
              <a:t>Hoy los vínculos familiares y el papel de la comunidad sobre el individuo </a:t>
            </a:r>
          </a:p>
          <a:p>
            <a:pPr algn="ctr"/>
            <a:r>
              <a:rPr lang="es-MX" sz="4800" b="1" dirty="0">
                <a:solidFill>
                  <a:schemeClr val="bg1"/>
                </a:solidFill>
                <a:ea typeface="Times New Roman" panose="02020603050405020304" pitchFamily="18" charset="0"/>
              </a:rPr>
              <a:t>están en declive. </a:t>
            </a:r>
          </a:p>
        </p:txBody>
      </p:sp>
    </p:spTree>
    <p:extLst>
      <p:ext uri="{BB962C8B-B14F-4D97-AF65-F5344CB8AC3E}">
        <p14:creationId xmlns:p14="http://schemas.microsoft.com/office/powerpoint/2010/main" val="200059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44" y="-44244"/>
            <a:ext cx="2531741" cy="10331244"/>
          </a:xfrm>
          <a:prstGeom prst="rect">
            <a:avLst/>
          </a:prstGeom>
          <a:solidFill>
            <a:srgbClr val="FBFFFF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3" name="AutoShape 3"/>
          <p:cNvSpPr/>
          <p:nvPr/>
        </p:nvSpPr>
        <p:spPr>
          <a:xfrm>
            <a:off x="2514600" y="-504825"/>
            <a:ext cx="687953" cy="11106150"/>
          </a:xfrm>
          <a:prstGeom prst="rect">
            <a:avLst/>
          </a:prstGeom>
          <a:solidFill>
            <a:srgbClr val="FBFFFF">
              <a:alpha val="21960"/>
            </a:srgbClr>
          </a:solidFill>
          <a:ln>
            <a:solidFill>
              <a:srgbClr val="00B050"/>
            </a:solidFill>
          </a:ln>
        </p:spPr>
        <p:txBody>
          <a:bodyPr/>
          <a:lstStyle/>
          <a:p>
            <a:endParaRPr lang="es-MX" dirty="0">
              <a:solidFill>
                <a:srgbClr val="00B05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5" y="563138"/>
            <a:ext cx="2051351" cy="155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BD59F97-C013-488A-8100-1CECF9DB852A}"/>
              </a:ext>
            </a:extLst>
          </p:cNvPr>
          <p:cNvSpPr/>
          <p:nvPr/>
        </p:nvSpPr>
        <p:spPr>
          <a:xfrm>
            <a:off x="10830622" y="4507050"/>
            <a:ext cx="74093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violencia no es instintiva, </a:t>
            </a:r>
          </a:p>
          <a:p>
            <a:pPr algn="ctr"/>
            <a:r>
              <a:rPr lang="es-MX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nace violento. </a:t>
            </a:r>
          </a:p>
          <a:p>
            <a:pPr algn="ctr"/>
            <a:r>
              <a:rPr lang="es-MX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 ir emergiendo por las experiencias y códigos de conducta </a:t>
            </a:r>
          </a:p>
          <a:p>
            <a:pPr algn="ctr"/>
            <a:r>
              <a:rPr lang="es-MX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se vive. </a:t>
            </a:r>
          </a:p>
          <a:p>
            <a:pPr algn="ctr"/>
            <a:endParaRPr lang="es-MX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45" y="8218769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xmlns="" id="{99CE229E-0309-4C73-BA3B-3597894F4542}"/>
              </a:ext>
            </a:extLst>
          </p:cNvPr>
          <p:cNvSpPr/>
          <p:nvPr/>
        </p:nvSpPr>
        <p:spPr>
          <a:xfrm>
            <a:off x="2567751" y="0"/>
            <a:ext cx="1023765" cy="10287000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A352388-2F3B-4E4E-98D5-1AE033CED7E6}"/>
              </a:ext>
            </a:extLst>
          </p:cNvPr>
          <p:cNvSpPr/>
          <p:nvPr/>
        </p:nvSpPr>
        <p:spPr>
          <a:xfrm>
            <a:off x="4191000" y="563138"/>
            <a:ext cx="13335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frustración lleva a un comportamiento agresivo, </a:t>
            </a:r>
          </a:p>
          <a:p>
            <a:pPr algn="ctr"/>
            <a:r>
              <a:rPr lang="es-MX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aprende a ver la violencia como medio para solucionar los conflictos, las frustraciones y por eso se consideran «justificado» su uso. </a:t>
            </a:r>
            <a:endParaRPr lang="es-MX" sz="4400" dirty="0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xmlns="" id="{17134E32-6210-4D58-8A63-A08574A5E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67BC9AD-371C-4626-A108-BBC62DC1F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07" y="4114495"/>
            <a:ext cx="6754133" cy="52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172" y="5082046"/>
            <a:ext cx="18436343" cy="1270100"/>
          </a:xfrm>
          <a:prstGeom prst="rect">
            <a:avLst/>
          </a:prstGeom>
          <a:solidFill>
            <a:srgbClr val="8C52FF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endParaRPr lang="es-MX" sz="48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3876" y="8238864"/>
            <a:ext cx="1971094" cy="149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A58BF27-C4A6-4BC3-8941-5E6072EDC4F4}"/>
              </a:ext>
            </a:extLst>
          </p:cNvPr>
          <p:cNvSpPr/>
          <p:nvPr/>
        </p:nvSpPr>
        <p:spPr>
          <a:xfrm>
            <a:off x="1938528" y="6838533"/>
            <a:ext cx="14596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00B050"/>
                </a:solidFill>
                <a:ea typeface="Times New Roman" panose="02020603050405020304" pitchFamily="18" charset="0"/>
              </a:rPr>
              <a:t>Contrario a lo que la mayoría hace, es tiempo de vivir</a:t>
            </a:r>
          </a:p>
          <a:p>
            <a:pPr algn="ctr"/>
            <a:r>
              <a:rPr lang="es-MX" sz="4400" b="1" dirty="0">
                <a:solidFill>
                  <a:srgbClr val="00B050"/>
                </a:solidFill>
                <a:ea typeface="Times New Roman" panose="02020603050405020304" pitchFamily="18" charset="0"/>
              </a:rPr>
              <a:t>la AUSTERIDAD; planear y hacer sólo los gastos indispensables </a:t>
            </a:r>
          </a:p>
          <a:p>
            <a:pPr algn="ctr"/>
            <a:r>
              <a:rPr lang="es-MX" sz="4400" b="1" dirty="0">
                <a:solidFill>
                  <a:srgbClr val="00B050"/>
                </a:solidFill>
                <a:ea typeface="Times New Roman" panose="02020603050405020304" pitchFamily="18" charset="0"/>
              </a:rPr>
              <a:t>para destinar generosamente, lo que se pueda,</a:t>
            </a:r>
          </a:p>
          <a:p>
            <a:pPr algn="ctr"/>
            <a:r>
              <a:rPr lang="es-MX" sz="4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al bien de los más necesitados. </a:t>
            </a:r>
            <a:r>
              <a:rPr lang="es-MX" sz="3200" b="1" dirty="0">
                <a:solidFill>
                  <a:srgbClr val="00B050"/>
                </a:solidFill>
                <a:ea typeface="Times New Roman" panose="02020603050405020304" pitchFamily="18" charset="0"/>
              </a:rPr>
              <a:t>(Papa Francisco)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xmlns="" id="{421A4DBB-B81A-4F5E-B171-B0C95BF95A4B}"/>
              </a:ext>
            </a:extLst>
          </p:cNvPr>
          <p:cNvSpPr/>
          <p:nvPr/>
        </p:nvSpPr>
        <p:spPr>
          <a:xfrm>
            <a:off x="417063" y="5257899"/>
            <a:ext cx="1746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prstClr val="white"/>
                </a:solidFill>
                <a:latin typeface="Open Sans Bold" charset="0"/>
                <a:ea typeface="Open Sans Bold" charset="0"/>
                <a:cs typeface="Open Sans Bold" charset="0"/>
              </a:rPr>
              <a:t>ACUMULA BUENAS OBRAS…  AUSTERIDAD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A58BF27-C4A6-4BC3-8941-5E6072EDC4F4}"/>
              </a:ext>
            </a:extLst>
          </p:cNvPr>
          <p:cNvSpPr/>
          <p:nvPr/>
        </p:nvSpPr>
        <p:spPr>
          <a:xfrm>
            <a:off x="914400" y="793213"/>
            <a:ext cx="6669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7030A0"/>
                </a:solidFill>
                <a:ea typeface="Times New Roman" panose="02020603050405020304" pitchFamily="18" charset="0"/>
              </a:rPr>
              <a:t>La Navidad, </a:t>
            </a:r>
          </a:p>
          <a:p>
            <a:pPr algn="ctr"/>
            <a:r>
              <a:rPr lang="es-MX" sz="4800" b="1" dirty="0">
                <a:solidFill>
                  <a:srgbClr val="7030A0"/>
                </a:solidFill>
                <a:ea typeface="Times New Roman" panose="02020603050405020304" pitchFamily="18" charset="0"/>
              </a:rPr>
              <a:t>en su genuina sencillez, debe recordarnos</a:t>
            </a:r>
          </a:p>
          <a:p>
            <a:pPr algn="ctr"/>
            <a:r>
              <a:rPr lang="es-MX" sz="4800" b="1" dirty="0">
                <a:solidFill>
                  <a:srgbClr val="7030A0"/>
                </a:solidFill>
                <a:ea typeface="Times New Roman" panose="02020603050405020304" pitchFamily="18" charset="0"/>
              </a:rPr>
              <a:t>que lo que cuenta en la vida es el amor. </a:t>
            </a:r>
          </a:p>
        </p:txBody>
      </p:sp>
      <p:pic>
        <p:nvPicPr>
          <p:cNvPr id="3074" name="Picture 2" descr="LA AUSTERIDAD NO ES MISERIA - Emocodificación">
            <a:extLst>
              <a:ext uri="{FF2B5EF4-FFF2-40B4-BE49-F238E27FC236}">
                <a16:creationId xmlns:a16="http://schemas.microsoft.com/office/drawing/2014/main" xmlns="" id="{4CCB3087-BD53-4503-B076-4C03C072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99" y="1129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910" y="4506790"/>
            <a:ext cx="18256089" cy="1270100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A3C93C87-4110-485B-B5D8-9CB9CB9B260E}"/>
              </a:ext>
            </a:extLst>
          </p:cNvPr>
          <p:cNvSpPr/>
          <p:nvPr/>
        </p:nvSpPr>
        <p:spPr>
          <a:xfrm>
            <a:off x="7631832" y="1166505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prstClr val="white"/>
                </a:solidFill>
              </a:rPr>
              <a:t>«¡No a la violencia y sí 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F033A26-8A18-4292-9186-B63B345CD6F0}"/>
              </a:ext>
            </a:extLst>
          </p:cNvPr>
          <p:cNvSpPr txBox="1"/>
          <p:nvPr/>
        </p:nvSpPr>
        <p:spPr>
          <a:xfrm>
            <a:off x="2788754" y="4680175"/>
            <a:ext cx="11724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SEAMOS ARTESANOS DE PAZ: SENCILLEZ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11B7D82-A871-4E6B-8E33-8872AB075B7B}"/>
              </a:ext>
            </a:extLst>
          </p:cNvPr>
          <p:cNvSpPr/>
          <p:nvPr/>
        </p:nvSpPr>
        <p:spPr>
          <a:xfrm>
            <a:off x="8104632" y="571500"/>
            <a:ext cx="1021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Vivir una vida AUSTERA: </a:t>
            </a:r>
          </a:p>
          <a:p>
            <a:pPr algn="ctr"/>
            <a:r>
              <a:rPr lang="es-MX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comprar porque está de moda</a:t>
            </a:r>
          </a:p>
          <a:p>
            <a:pPr algn="ctr"/>
            <a:r>
              <a:rPr lang="es-MX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«todos lo tienen»; </a:t>
            </a:r>
          </a:p>
          <a:p>
            <a:pPr algn="ctr"/>
            <a:r>
              <a:rPr lang="es-MX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 excesos</a:t>
            </a:r>
          </a:p>
          <a:p>
            <a:pPr algn="ctr"/>
            <a:r>
              <a:rPr lang="es-MX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gastos innecesarios.</a:t>
            </a:r>
            <a:endParaRPr lang="es-MX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E646AC-7A91-4BD7-9737-6D4E2AE1A688}"/>
              </a:ext>
            </a:extLst>
          </p:cNvPr>
          <p:cNvSpPr/>
          <p:nvPr/>
        </p:nvSpPr>
        <p:spPr>
          <a:xfrm>
            <a:off x="2209800" y="6378012"/>
            <a:ext cx="1508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pelear ni distanciarse por lo que no se tiene;</a:t>
            </a:r>
          </a:p>
          <a:p>
            <a:pPr algn="ctr"/>
            <a:r>
              <a:rPr lang="es-MX" sz="5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 la reconciliación, el encuentro, el</a:t>
            </a:r>
          </a:p>
          <a:p>
            <a:pPr algn="ctr"/>
            <a:r>
              <a:rPr lang="es-MX" sz="5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diálogo, la ayuda mutua y la generosidad </a:t>
            </a:r>
          </a:p>
          <a:p>
            <a:pPr algn="ctr"/>
            <a:r>
              <a:rPr lang="es-MX" sz="5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vez de las discusiones que engendran VIOLENCIA.</a:t>
            </a:r>
            <a:endParaRPr lang="es-MX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E4E095F-935E-4ACB-AA99-80231A40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0" y="197676"/>
            <a:ext cx="8046919" cy="42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0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44" y="-44244"/>
            <a:ext cx="2531741" cy="10331244"/>
          </a:xfrm>
          <a:prstGeom prst="rect">
            <a:avLst/>
          </a:prstGeom>
          <a:solidFill>
            <a:srgbClr val="FBFFFF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3" name="AutoShape 3"/>
          <p:cNvSpPr/>
          <p:nvPr/>
        </p:nvSpPr>
        <p:spPr>
          <a:xfrm>
            <a:off x="2514600" y="-504825"/>
            <a:ext cx="687953" cy="11106150"/>
          </a:xfrm>
          <a:prstGeom prst="rect">
            <a:avLst/>
          </a:prstGeom>
          <a:solidFill>
            <a:srgbClr val="FBFFFF">
              <a:alpha val="21960"/>
            </a:srgbClr>
          </a:solidFill>
          <a:ln>
            <a:solidFill>
              <a:srgbClr val="00B050"/>
            </a:solidFill>
          </a:ln>
        </p:spPr>
        <p:txBody>
          <a:bodyPr/>
          <a:lstStyle/>
          <a:p>
            <a:endParaRPr lang="es-MX" dirty="0">
              <a:solidFill>
                <a:srgbClr val="00B05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5" y="563138"/>
            <a:ext cx="2051351" cy="155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BD59F97-C013-488A-8100-1CECF9DB852A}"/>
              </a:ext>
            </a:extLst>
          </p:cNvPr>
          <p:cNvSpPr/>
          <p:nvPr/>
        </p:nvSpPr>
        <p:spPr>
          <a:xfrm>
            <a:off x="3809999" y="6210300"/>
            <a:ext cx="138162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CEFAS propone y promueve que la comunicación, el diálogo, la ayuda mutua, </a:t>
            </a:r>
          </a:p>
          <a:p>
            <a:pPr algn="ctr"/>
            <a:r>
              <a:rPr lang="es-MX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servicio, la austeridad y la generosidad  dominen el ambiente en las familias.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45" y="8218769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xmlns="" id="{99CE229E-0309-4C73-BA3B-3597894F4542}"/>
              </a:ext>
            </a:extLst>
          </p:cNvPr>
          <p:cNvSpPr/>
          <p:nvPr/>
        </p:nvSpPr>
        <p:spPr>
          <a:xfrm>
            <a:off x="2448609" y="0"/>
            <a:ext cx="1023765" cy="10287000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s-MX" dirty="0">
              <a:solidFill>
                <a:srgbClr val="00B05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F5B003-D243-4081-8482-C9BD2BF0DB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341" y="443448"/>
            <a:ext cx="7689136" cy="576685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3A79B02-BC80-4453-BE6F-C48FB6561596}"/>
              </a:ext>
            </a:extLst>
          </p:cNvPr>
          <p:cNvSpPr/>
          <p:nvPr/>
        </p:nvSpPr>
        <p:spPr>
          <a:xfrm>
            <a:off x="13106400" y="1770245"/>
            <a:ext cx="4254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¡Seamos artesanos </a:t>
            </a:r>
          </a:p>
          <a:p>
            <a:pPr algn="ctr"/>
            <a:r>
              <a:rPr lang="es-MX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paz!</a:t>
            </a:r>
            <a:endParaRPr lang="es-MX" sz="7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95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7179</TotalTime>
  <Words>820</Words>
  <Application>Microsoft Office PowerPoint</Application>
  <PresentationFormat>Personalizado</PresentationFormat>
  <Paragraphs>117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Calibri</vt:lpstr>
      <vt:lpstr>Montserrat</vt:lpstr>
      <vt:lpstr>Montserrat Bold Italics</vt:lpstr>
      <vt:lpstr>Open Sans Bold</vt:lpstr>
      <vt:lpstr>Quando</vt:lpstr>
      <vt:lpstr>Quando Italics</vt:lpstr>
      <vt:lpstr>Raleway Bold</vt:lpstr>
      <vt:lpstr>Segoe Print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Worship and Service</dc:title>
  <dc:creator>Grace</dc:creator>
  <cp:lastModifiedBy>USER</cp:lastModifiedBy>
  <cp:revision>286</cp:revision>
  <dcterms:created xsi:type="dcterms:W3CDTF">2006-08-16T00:00:00Z</dcterms:created>
  <dcterms:modified xsi:type="dcterms:W3CDTF">2020-12-14T17:22:19Z</dcterms:modified>
  <dc:identifier>DAEFpFB0-58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641589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