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8" r:id="rId4"/>
    <p:sldId id="266" r:id="rId5"/>
    <p:sldId id="259" r:id="rId6"/>
    <p:sldId id="261" r:id="rId7"/>
    <p:sldId id="267" r:id="rId8"/>
    <p:sldId id="273" r:id="rId9"/>
    <p:sldId id="269" r:id="rId10"/>
    <p:sldId id="263" r:id="rId11"/>
    <p:sldId id="257" r:id="rId12"/>
    <p:sldId id="277" r:id="rId13"/>
    <p:sldId id="262" r:id="rId14"/>
    <p:sldId id="268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  <a:srgbClr val="993366"/>
    <a:srgbClr val="421C5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9742" autoAdjust="0"/>
  </p:normalViewPr>
  <p:slideViewPr>
    <p:cSldViewPr>
      <p:cViewPr varScale="1">
        <p:scale>
          <a:sx n="53" d="100"/>
          <a:sy n="53" d="100"/>
        </p:scale>
        <p:origin x="9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4DB40-9D44-46C0-BD57-A09C65811D29}" type="datetimeFigureOut">
              <a:rPr lang="es-MX" smtClean="0"/>
              <a:t>02/01/2021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E4CC-1FB5-4F15-BCEF-8020EBD0BC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340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0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69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208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751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77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Tú, cuando ores, entra en tu aposento, y cerrada la puerta, ora a tu Padre que está en secreto; y tu Padre que ve en lo secreto te recompensará en público. (Mateo 6,6)</a:t>
            </a:r>
          </a:p>
          <a:p>
            <a:r>
              <a:rPr lang="es-MX" dirty="0"/>
              <a:t>Después de despedir a la multitud, subió al monte a solas para orar; y al anochecer, estaba allí solo. (Mateo 14:23)</a:t>
            </a:r>
          </a:p>
          <a:p>
            <a:r>
              <a:rPr lang="es-MX" dirty="0"/>
              <a:t>Levantándose muy de mañana, cuando todavía estaba oscuro, salió, y se fue a un lugar solitario, y allí oraba. (Marcos 1:35,36)</a:t>
            </a:r>
          </a:p>
          <a:p>
            <a:r>
              <a:rPr lang="es-MX" dirty="0"/>
              <a:t>Y después de despedirse de ellos, se fue al monte a orar.  (Marcos 6:46)</a:t>
            </a:r>
          </a:p>
          <a:p>
            <a:r>
              <a:rPr lang="es-MX" dirty="0"/>
              <a:t>Por lo que Jesús, dándose cuenta de que iban a venir y llevárselo por la fuerza para hacerle rey, se retiró otra vez al monte El solo. (Juan 6:15)</a:t>
            </a:r>
          </a:p>
          <a:p>
            <a:r>
              <a:rPr lang="es-MX" dirty="0"/>
              <a:t>En esos días Él se fue al monte a orar, y pasó toda la noche en oración a Dios. (Lucas 6:12)</a:t>
            </a:r>
          </a:p>
          <a:p>
            <a:r>
              <a:rPr lang="es-MX" dirty="0"/>
              <a:t>Y como ocho días después de estas palabras, Jesús tomó consigo a Pedro, a Juan y a Jacobo, y subió al monte a orar. Mientras oraba, la apariencia de su rostro se hizo otra, y su ropa se hizo blanca y resplandeciente. (Lucas 9:28)</a:t>
            </a:r>
          </a:p>
          <a:p>
            <a:endParaRPr lang="es-MX" dirty="0"/>
          </a:p>
          <a:p>
            <a:r>
              <a:rPr lang="es-MX" dirty="0"/>
              <a:t>Lucas 10, 41- 42</a:t>
            </a:r>
          </a:p>
          <a:p>
            <a:r>
              <a:rPr lang="es-MX" dirty="0"/>
              <a:t>Pero el Señor le contestó : - Martha, Martha, andas inquieta y</a:t>
            </a:r>
          </a:p>
          <a:p>
            <a:r>
              <a:rPr lang="es-MX" dirty="0"/>
              <a:t>preocupada por muchas cosa, cuando en realidad una sola es</a:t>
            </a:r>
          </a:p>
          <a:p>
            <a:r>
              <a:rPr lang="es-MX" dirty="0"/>
              <a:t>necesaria. </a:t>
            </a:r>
            <a:r>
              <a:rPr lang="es-MX" dirty="0" err="1"/>
              <a:t>Maria</a:t>
            </a:r>
            <a:r>
              <a:rPr lang="es-MX" dirty="0"/>
              <a:t> ha elegido la mejor parte y nadie se la quitará.</a:t>
            </a:r>
          </a:p>
          <a:p>
            <a:r>
              <a:rPr lang="es-MX" dirty="0"/>
              <a:t>Lucas 22, 39- 46</a:t>
            </a:r>
          </a:p>
          <a:p>
            <a:r>
              <a:rPr lang="es-MX" dirty="0"/>
              <a:t>Oración de Jesús en el huerto del </a:t>
            </a:r>
            <a:r>
              <a:rPr lang="es-MX" dirty="0" err="1"/>
              <a:t>Getsemani</a:t>
            </a:r>
            <a:r>
              <a:rPr lang="es-MX" dirty="0"/>
              <a:t> - Después </a:t>
            </a:r>
            <a:r>
              <a:rPr lang="es-MX" dirty="0" err="1"/>
              <a:t>salio</a:t>
            </a:r>
            <a:r>
              <a:rPr lang="es-MX" dirty="0"/>
              <a:t> y fue</a:t>
            </a:r>
          </a:p>
          <a:p>
            <a:r>
              <a:rPr lang="es-MX" dirty="0"/>
              <a:t>como de costumbre al monte de los Olivos. Sus </a:t>
            </a:r>
            <a:r>
              <a:rPr lang="es-MX" dirty="0" err="1"/>
              <a:t>discipulos</a:t>
            </a:r>
            <a:r>
              <a:rPr lang="es-MX" dirty="0"/>
              <a:t> lo</a:t>
            </a:r>
          </a:p>
          <a:p>
            <a:r>
              <a:rPr lang="es-MX" dirty="0"/>
              <a:t>siguieron. Al llegar </a:t>
            </a:r>
            <a:r>
              <a:rPr lang="es-MX" dirty="0" err="1"/>
              <a:t>alli</a:t>
            </a:r>
            <a:r>
              <a:rPr lang="es-MX" dirty="0"/>
              <a:t>, les dijo: Oren para que puedan hacer frente a</a:t>
            </a:r>
          </a:p>
          <a:p>
            <a:r>
              <a:rPr lang="es-MX" dirty="0"/>
              <a:t>la prueba. Se alejó de ellos como al tiro de una piedra, se arrodilló y</a:t>
            </a:r>
          </a:p>
          <a:p>
            <a:r>
              <a:rPr lang="es-MX" dirty="0"/>
              <a:t>suplicaba así: Padre si quieres aleja de mí éste </a:t>
            </a:r>
            <a:r>
              <a:rPr lang="es-MX" dirty="0" err="1"/>
              <a:t>caliz</a:t>
            </a:r>
            <a:r>
              <a:rPr lang="es-MX" dirty="0"/>
              <a:t> de amargura,</a:t>
            </a:r>
          </a:p>
          <a:p>
            <a:r>
              <a:rPr lang="es-MX" dirty="0"/>
              <a:t>pero no se haga mí voluntad, sino la tuya.</a:t>
            </a:r>
          </a:p>
          <a:p>
            <a:r>
              <a:rPr lang="es-MX" dirty="0"/>
              <a:t>2601 - Estando Jesús orando en cierto lugar, cuando terminó, le dijo uno de sus discípulos: "Maestro, enséñanos a orar". No es acaso, al contemplar a su Maestro en oración, cuando el discípulo de Cristo desea orar?  Entonces puede aprender del Maestro en oración. Contemplando y escuchando al Hijo, los hijos aprenden a orar al Padre.</a:t>
            </a:r>
          </a:p>
          <a:p>
            <a:r>
              <a:rPr lang="es-MX" dirty="0"/>
              <a:t>2602 - Jesús se retira con frecuencia a un lugar apartado, en la soledad, en la montaña, con preferencia durante la noche, para orar. Lleva a los hombres en su oración, ya que también asume la humanidad en la Encarnación, y los ofrece al Padre, ofreciéndose a sí mismo. El, el Verbo que ha "asumido la carne", comparte en su oración humana, todo lo que viven "sus hermanos"; comparte sus debilidades para librarlos de ellas. Para eso le ha enviado el Padre. Sus palabras y sus obras aparecen entonces como la manifestación visible de su oración "en lo secreto".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616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339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24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13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56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Hoy contemplamos a Jesús que con su palabra y su ejemplo nos invita a la oración perseverante. El continuo diálogo de Jesús con el Padre, en el silencio y el recogimiento, fue el fundamento de toda su misión.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42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8E4CC-1FB5-4F15-BCEF-8020EBD0BC3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05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www.facebook.com/CentroEstudiosFamiliaresSociales/" TargetMode="External"/><Relationship Id="rId4" Type="http://schemas.openxmlformats.org/officeDocument/2006/relationships/hyperlink" Target="http://www.cefasmx.org/" TargetMode="Externa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ideionline.org/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5491226" cy="10287000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4329921" y="0"/>
            <a:ext cx="1161305" cy="10286999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893" y="391716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5181600" y="5315406"/>
            <a:ext cx="12893993" cy="183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000" b="1" i="1" dirty="0">
                <a:solidFill>
                  <a:schemeClr val="bg1"/>
                </a:solidFill>
                <a:latin typeface="Open Sans Bold"/>
              </a:rPr>
              <a:t>Para vivir la alegría </a:t>
            </a:r>
          </a:p>
          <a:p>
            <a:pPr algn="ctr">
              <a:lnSpc>
                <a:spcPts val="7279"/>
              </a:lnSpc>
            </a:pPr>
            <a:r>
              <a:rPr lang="en-US" sz="6000" b="1" i="1" dirty="0">
                <a:solidFill>
                  <a:schemeClr val="bg1"/>
                </a:solidFill>
                <a:latin typeface="Open Sans Bold"/>
              </a:rPr>
              <a:t>que convoca y contagia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76015" y="3117112"/>
            <a:ext cx="11705162" cy="5859939"/>
            <a:chOff x="378036" y="-1747749"/>
            <a:chExt cx="15606881" cy="7813252"/>
          </a:xfrm>
        </p:grpSpPr>
        <p:sp>
          <p:nvSpPr>
            <p:cNvPr id="7" name="TextBox 7"/>
            <p:cNvSpPr txBox="1"/>
            <p:nvPr/>
          </p:nvSpPr>
          <p:spPr>
            <a:xfrm>
              <a:off x="378036" y="-1747749"/>
              <a:ext cx="15606881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41"/>
                </a:lnSpc>
              </a:pPr>
              <a:r>
                <a:rPr lang="en-US" sz="9600" b="1" spc="2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Quando" panose="020B0604020202020204" charset="0"/>
                </a:rPr>
                <a:t>RECOGIMIENTO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43647" y="5535443"/>
              <a:ext cx="14781660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2"/>
                </a:lnSpc>
              </a:pPr>
              <a:r>
                <a:rPr lang="en-US" sz="4000" spc="533" dirty="0">
                  <a:solidFill>
                    <a:schemeClr val="bg1"/>
                  </a:solidFill>
                  <a:latin typeface="Raleway Bold"/>
                </a:rPr>
                <a:t>Diciembre, 2020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D3002BC-CFF6-445E-AE5B-F0CDC02C49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7670" y="611261"/>
            <a:ext cx="3411478" cy="2156909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0E8C742-51E6-4052-BE3B-D8F334B57A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389" y="8058819"/>
            <a:ext cx="2730127" cy="183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6200000">
            <a:off x="9737379" y="-6050749"/>
            <a:ext cx="2535966" cy="14637464"/>
          </a:xfrm>
          <a:prstGeom prst="rect">
            <a:avLst/>
          </a:prstGeom>
          <a:solidFill>
            <a:srgbClr val="8C52FF">
              <a:alpha val="75686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9530331" y="2785899"/>
            <a:ext cx="4764538" cy="7501101"/>
          </a:xfrm>
          <a:prstGeom prst="rect">
            <a:avLst/>
          </a:prstGeom>
          <a:solidFill>
            <a:srgbClr val="FBFFFF">
              <a:alpha val="6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3722724" y="2509081"/>
            <a:ext cx="14637464" cy="7777917"/>
          </a:xfrm>
          <a:prstGeom prst="rect">
            <a:avLst/>
          </a:prstGeom>
          <a:solidFill>
            <a:srgbClr val="008037">
              <a:alpha val="89803"/>
            </a:srgbClr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5" name="TextBox 5"/>
          <p:cNvSpPr txBox="1"/>
          <p:nvPr/>
        </p:nvSpPr>
        <p:spPr>
          <a:xfrm>
            <a:off x="-1811183" y="3379854"/>
            <a:ext cx="7496561" cy="27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0"/>
              </a:lnSpc>
            </a:pPr>
            <a:r>
              <a:rPr lang="en-US" sz="44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CONVOCA </a:t>
            </a:r>
          </a:p>
          <a:p>
            <a:pPr algn="ctr">
              <a:lnSpc>
                <a:spcPts val="7290"/>
              </a:lnSpc>
            </a:pPr>
            <a:r>
              <a:rPr lang="en-US" sz="44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Y</a:t>
            </a:r>
          </a:p>
          <a:p>
            <a:pPr algn="ctr">
              <a:lnSpc>
                <a:spcPts val="7290"/>
              </a:lnSpc>
            </a:pPr>
            <a:r>
              <a:rPr lang="en-US" sz="44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 CONTAGIA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908" y="221544"/>
            <a:ext cx="2847120" cy="215690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DF7C8C4-7B88-4028-BE74-83FE0849B543}"/>
              </a:ext>
            </a:extLst>
          </p:cNvPr>
          <p:cNvSpPr txBox="1"/>
          <p:nvPr/>
        </p:nvSpPr>
        <p:spPr>
          <a:xfrm>
            <a:off x="4655334" y="3379854"/>
            <a:ext cx="74604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"María, por su parte, guardaba todas estas cosas, y las meditaba en su corazón“.  (</a:t>
            </a:r>
            <a:r>
              <a:rPr lang="es-MX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Lucas</a:t>
            </a:r>
            <a:r>
              <a:rPr lang="es-MX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2, 19)</a:t>
            </a:r>
          </a:p>
          <a:p>
            <a:pPr algn="ctr"/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Todo termina en su corazón, ya sean los regalos de los Magos, o la huida en Egipto, hasta ese tremendo viernes de pasión: </a:t>
            </a:r>
          </a:p>
          <a:p>
            <a:pPr algn="ctr"/>
            <a:r>
              <a:rPr lang="es-MX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María guarda todo y se recoge para llevar todo a su diálogo con Dios.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1766E70-3236-44C9-AD43-53FAA3A72007}"/>
              </a:ext>
            </a:extLst>
          </p:cNvPr>
          <p:cNvSpPr txBox="1"/>
          <p:nvPr/>
        </p:nvSpPr>
        <p:spPr>
          <a:xfrm>
            <a:off x="3650536" y="278491"/>
            <a:ext cx="1518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cap="all" dirty="0">
                <a:solidFill>
                  <a:schemeClr val="bg1"/>
                </a:solidFill>
                <a:latin typeface="Quando" panose="020B0604020202020204" charset="0"/>
              </a:rPr>
              <a:t>La Virgen María es TESTIMONIO DE</a:t>
            </a:r>
          </a:p>
          <a:p>
            <a:pPr algn="ctr"/>
            <a:r>
              <a:rPr lang="es-MX" sz="5400" cap="all" dirty="0">
                <a:solidFill>
                  <a:schemeClr val="bg1"/>
                </a:solidFill>
                <a:latin typeface="Quando" panose="020B0604020202020204" charset="0"/>
              </a:rPr>
              <a:t>RECOGIMIENTO POR EXCELENCIA.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BF119D3-C9E2-4F40-95F1-F09CA4290F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66" y="8719457"/>
            <a:ext cx="2479306" cy="1567543"/>
          </a:xfrm>
          <a:prstGeom prst="rect">
            <a:avLst/>
          </a:prstGeom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9117" y="2528348"/>
            <a:ext cx="5434977" cy="775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26114"/>
            <a:ext cx="3229270" cy="10513114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3229271" y="-61416"/>
            <a:ext cx="734721" cy="10328720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646" y="184394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BEA2B2F-5BC5-426C-85E7-D82101C0D3AB}"/>
              </a:ext>
            </a:extLst>
          </p:cNvPr>
          <p:cNvSpPr/>
          <p:nvPr/>
        </p:nvSpPr>
        <p:spPr>
          <a:xfrm>
            <a:off x="-2169415" y="4455727"/>
            <a:ext cx="770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Reflexiona…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CB77755-F09E-474B-8A90-4F16D637A42B}"/>
              </a:ext>
            </a:extLst>
          </p:cNvPr>
          <p:cNvSpPr/>
          <p:nvPr/>
        </p:nvSpPr>
        <p:spPr>
          <a:xfrm>
            <a:off x="4135271" y="350706"/>
            <a:ext cx="13898703" cy="9741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¿Me doy el tiempo de apartarme y orar, con la disposición de María, para escuchar lo que Dios tiene que decirme?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MX" sz="140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MX" sz="140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Ante la adversidad, ¿mantengo la calma y busco estar en recogimiento con Dios</a:t>
            </a:r>
            <a:r>
              <a:rPr lang="es-ES" sz="4400" dirty="0">
                <a:solidFill>
                  <a:schemeClr val="bg1"/>
                </a:solidFill>
                <a:latin typeface="+mj-lt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ES" dirty="0">
              <a:solidFill>
                <a:schemeClr val="bg1"/>
              </a:solidFill>
              <a:latin typeface="+mj-lt"/>
            </a:endParaRPr>
          </a:p>
          <a:p>
            <a:pPr lvl="0">
              <a:spcAft>
                <a:spcPts val="0"/>
              </a:spcAft>
            </a:pPr>
            <a:endParaRPr lang="es-ES" sz="800" dirty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¿Gusto del silencio o vivo siempre distraído con el ruido de la calle, televisión, radio, celular, etc.?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¿Propicio en mi comunidad la práctica del silencio y el recogimiento?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Ayudo y acompaño a alguien en la búsqueda del silencio interior y el recogimiento?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s-MX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MX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s-MX" sz="1000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05" y="7505700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464780" cy="10267303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3962400" y="0"/>
            <a:ext cx="14325600" cy="10267303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830" y="174444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BEA2B2F-5BC5-426C-85E7-D82101C0D3AB}"/>
              </a:ext>
            </a:extLst>
          </p:cNvPr>
          <p:cNvSpPr/>
          <p:nvPr/>
        </p:nvSpPr>
        <p:spPr>
          <a:xfrm>
            <a:off x="-1828800" y="4497169"/>
            <a:ext cx="7709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ORACIÓN…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CB77755-F09E-474B-8A90-4F16D637A42B}"/>
              </a:ext>
            </a:extLst>
          </p:cNvPr>
          <p:cNvSpPr/>
          <p:nvPr/>
        </p:nvSpPr>
        <p:spPr>
          <a:xfrm>
            <a:off x="11353800" y="1539324"/>
            <a:ext cx="65400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Jesús, enséñanos a recogernos para poder orar. Que no seamos como Martha, siempre ocupada, inquieta y con preocupaciones, que</a:t>
            </a:r>
          </a:p>
          <a:p>
            <a:pPr lvl="0" algn="ctr">
              <a:spcAft>
                <a:spcPts val="0"/>
              </a:spcAft>
            </a:pPr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 olvido de la mejor parte. </a:t>
            </a:r>
            <a:endParaRPr lang="es-MX" sz="440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806" y="7761858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B15389A-27B3-4459-A192-C9B72EE17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5" y="1158343"/>
            <a:ext cx="6777361" cy="540494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6DC226C-F6BA-45EC-AC01-5004E62EA359}"/>
              </a:ext>
            </a:extLst>
          </p:cNvPr>
          <p:cNvSpPr/>
          <p:nvPr/>
        </p:nvSpPr>
        <p:spPr>
          <a:xfrm>
            <a:off x="4921420" y="6909475"/>
            <a:ext cx="124075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Permite que nos alejemos de todas las distracciones, para dialogar contigo, escucharte y disfrutar esos momentos de alabanza y de amor que sólo Tú nos puedes dar. Amén.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82645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22160" y="1508823"/>
            <a:ext cx="7850067" cy="103060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8800" spc="60" dirty="0">
                <a:solidFill>
                  <a:srgbClr val="FBFFFF"/>
                </a:solidFill>
                <a:latin typeface="Quando"/>
              </a:rPr>
              <a:t>Comunícate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583146" y="4518611"/>
            <a:ext cx="11700291" cy="2146664"/>
            <a:chOff x="-853053" y="452548"/>
            <a:chExt cx="15600390" cy="2862218"/>
          </a:xfrm>
        </p:grpSpPr>
        <p:sp>
          <p:nvSpPr>
            <p:cNvPr id="5" name="TextBox 5"/>
            <p:cNvSpPr txBox="1"/>
            <p:nvPr/>
          </p:nvSpPr>
          <p:spPr>
            <a:xfrm>
              <a:off x="3382841" y="452548"/>
              <a:ext cx="11364496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400" spc="30" dirty="0">
                  <a:solidFill>
                    <a:srgbClr val="FB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</a:rPr>
                <a:t>info@cefasmx.org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72351"/>
              <a:ext cx="11364496" cy="71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3400" spc="102" dirty="0">
                <a:solidFill>
                  <a:srgbClr val="FBFFFF"/>
                </a:solidFill>
                <a:latin typeface="Montserrat Bold Itali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853053" y="2545325"/>
              <a:ext cx="11364496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400" spc="30" dirty="0">
                  <a:solidFill>
                    <a:srgbClr val="FB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</a:rPr>
                <a:t>81- 8368 - 0037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11544311" y="51910"/>
            <a:ext cx="735801" cy="10287000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1030" name="Picture 6" descr="Iconos de computadora de desarrollo web nombre de dominio, sitio ...">
            <a:extLst>
              <a:ext uri="{FF2B5EF4-FFF2-40B4-BE49-F238E27FC236}">
                <a16:creationId xmlns:a16="http://schemas.microsoft.com/office/drawing/2014/main" xmlns="" id="{E17E69EE-26E4-4886-AD4C-4C0AE0E9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13" y="8351494"/>
            <a:ext cx="1280601" cy="12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2083472-EE17-4B52-8163-BA7F7D8A27BB}"/>
              </a:ext>
            </a:extLst>
          </p:cNvPr>
          <p:cNvSpPr txBox="1"/>
          <p:nvPr/>
        </p:nvSpPr>
        <p:spPr>
          <a:xfrm>
            <a:off x="2646669" y="8701741"/>
            <a:ext cx="4395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hlinkClick r:id="rId4"/>
              </a:rPr>
              <a:t>www.cefasmx.org</a:t>
            </a:r>
            <a:r>
              <a:rPr lang="es-MX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C23589E-B15D-48B4-A831-B24BA570CBB6}"/>
              </a:ext>
            </a:extLst>
          </p:cNvPr>
          <p:cNvSpPr/>
          <p:nvPr/>
        </p:nvSpPr>
        <p:spPr>
          <a:xfrm>
            <a:off x="5425969" y="7536498"/>
            <a:ext cx="625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hlinkClick r:id="rId5"/>
              </a:rPr>
              <a:t>/CentroEstudiosFamiliaresSociales/</a:t>
            </a:r>
            <a:endParaRPr lang="es-MX" sz="3200" dirty="0"/>
          </a:p>
        </p:txBody>
      </p:sp>
      <p:pic>
        <p:nvPicPr>
          <p:cNvPr id="1034" name="Picture 10" descr="Icono Del Teléfono En Negro Con Las Ondas Ilustración del Vector ...">
            <a:extLst>
              <a:ext uri="{FF2B5EF4-FFF2-40B4-BE49-F238E27FC236}">
                <a16:creationId xmlns:a16="http://schemas.microsoft.com/office/drawing/2014/main" xmlns="" id="{D821602B-C7E8-4F32-AE49-8EFA698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5" y="5662085"/>
            <a:ext cx="1280602" cy="12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rreo electrónico con at - Iconos gratis de interfaz">
            <a:extLst>
              <a:ext uri="{FF2B5EF4-FFF2-40B4-BE49-F238E27FC236}">
                <a16:creationId xmlns:a16="http://schemas.microsoft.com/office/drawing/2014/main" xmlns="" id="{5D393407-4BCD-4BCA-94B2-CCF0ED59D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37" y="4085029"/>
            <a:ext cx="1353934" cy="13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acebook - Iconos gratis de redes sociales">
            <a:extLst>
              <a:ext uri="{FF2B5EF4-FFF2-40B4-BE49-F238E27FC236}">
                <a16:creationId xmlns:a16="http://schemas.microsoft.com/office/drawing/2014/main" xmlns="" id="{BFEC5DD0-2CA4-4FBC-99F5-E518902BA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53237" y="7065170"/>
            <a:ext cx="1317267" cy="13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129" y="0"/>
            <a:ext cx="5983705" cy="1030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C3D70C3-8437-469D-9382-35C0DEAF2BF9}"/>
              </a:ext>
            </a:extLst>
          </p:cNvPr>
          <p:cNvSpPr txBox="1"/>
          <p:nvPr/>
        </p:nvSpPr>
        <p:spPr>
          <a:xfrm>
            <a:off x="980035" y="2798357"/>
            <a:ext cx="9707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¡Nos interesa conocer tu experiencia!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6184" y="-3359"/>
            <a:ext cx="5867410" cy="10290359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4329921" y="0"/>
            <a:ext cx="1161305" cy="10287000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09" y="419100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D070BB-4CDB-436B-8ED1-030C88297E5B}"/>
              </a:ext>
            </a:extLst>
          </p:cNvPr>
          <p:cNvSpPr/>
          <p:nvPr/>
        </p:nvSpPr>
        <p:spPr>
          <a:xfrm>
            <a:off x="5845478" y="391633"/>
            <a:ext cx="12442522" cy="94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20000"/>
              </a:lnSpc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s-MX" sz="3600" i="1" dirty="0">
                <a:solidFill>
                  <a:schemeClr val="bg1"/>
                </a:solidFill>
                <a:cs typeface="Arial" panose="020B0604020202020204" pitchFamily="34" charset="0"/>
              </a:rPr>
              <a:t>Este subsidio es para una reflexión personal, en comunidad,                            en la familia o con algún equipo o grupo.                                              Si se utiliza para una exposición y desea mayor información sobre el contenido, por favor comuníquese.</a:t>
            </a:r>
          </a:p>
          <a:p>
            <a:pPr marL="502920" lvl="0" indent="-457200">
              <a:spcBef>
                <a:spcPct val="20000"/>
              </a:spcBef>
              <a:spcAft>
                <a:spcPts val="300"/>
              </a:spcAft>
              <a:buClr>
                <a:srgbClr val="C00000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es-MX" sz="2400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17220" lvl="0" indent="-571500"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MX" sz="3600" i="1" dirty="0">
                <a:solidFill>
                  <a:schemeClr val="bg1"/>
                </a:solidFill>
                <a:cs typeface="Arial" panose="020B0604020202020204" pitchFamily="34" charset="0"/>
              </a:rPr>
              <a:t>El block de notas incluye referencias citas bibliográficas.</a:t>
            </a:r>
          </a:p>
          <a:p>
            <a:pPr marL="617220" lvl="0" indent="-571500"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MX" sz="3600" dirty="0">
                <a:solidFill>
                  <a:schemeClr val="bg1"/>
                </a:solidFill>
                <a:cs typeface="Arial" panose="020B0604020202020204" pitchFamily="34" charset="0"/>
              </a:rPr>
              <a:t>La catequesis y homilías del Papa Francisco, el Catecismo, el YOUCAT, DOCAT y “La vida después de la pandemia”, son las fuentes del contenido. Las imágenes son de la red.</a:t>
            </a:r>
          </a:p>
          <a:p>
            <a:pPr marL="617220" lvl="0" indent="-571500"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MX" sz="3600" dirty="0">
                <a:solidFill>
                  <a:schemeClr val="bg1"/>
                </a:solidFill>
                <a:cs typeface="Arial" panose="020B0604020202020204" pitchFamily="34" charset="0"/>
              </a:rPr>
              <a:t>Actualización: Graciela G. de Madero, Patricia Moser de Madero y Lourdes D. de Clariond.</a:t>
            </a:r>
          </a:p>
          <a:p>
            <a:pPr marL="617220" lvl="0" indent="-571500"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MX" sz="3600" dirty="0">
                <a:solidFill>
                  <a:schemeClr val="bg1"/>
                </a:solidFill>
                <a:cs typeface="Arial" panose="020B0604020202020204" pitchFamily="34" charset="0"/>
              </a:rPr>
              <a:t>Fecha: diciembre 2020</a:t>
            </a:r>
          </a:p>
          <a:p>
            <a:pPr marL="617220" lvl="0" indent="-571500">
              <a:spcBef>
                <a:spcPct val="20000"/>
              </a:spcBef>
              <a:spcAft>
                <a:spcPts val="300"/>
              </a:spcAft>
              <a:buClr>
                <a:schemeClr val="bg1"/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es-MX" sz="3600" dirty="0">
                <a:solidFill>
                  <a:schemeClr val="bg1"/>
                </a:solidFill>
                <a:cs typeface="Arial" panose="020B0604020202020204" pitchFamily="34" charset="0"/>
              </a:rPr>
              <a:t>Esta presentación NO pretende ser un tratado completo sobre el tema, sino un esquema, modificable, de apoyo para facilitar su exposición en una actividad de formación.  </a:t>
            </a:r>
          </a:p>
        </p:txBody>
      </p:sp>
      <p:pic>
        <p:nvPicPr>
          <p:cNvPr id="2056" name="Picture 8" descr="Resultado de imagen para logo fidei">
            <a:extLst>
              <a:ext uri="{FF2B5EF4-FFF2-40B4-BE49-F238E27FC236}">
                <a16:creationId xmlns:a16="http://schemas.microsoft.com/office/drawing/2014/main" xmlns="" id="{B9CB3B76-3D9D-40D1-BB18-BD5F684ED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/>
          <a:stretch/>
        </p:blipFill>
        <p:spPr bwMode="auto">
          <a:xfrm>
            <a:off x="-123061" y="5448300"/>
            <a:ext cx="4247110" cy="281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8EA9DB6-1BDC-40A7-9C9F-401E22C5809D}"/>
              </a:ext>
            </a:extLst>
          </p:cNvPr>
          <p:cNvSpPr/>
          <p:nvPr/>
        </p:nvSpPr>
        <p:spPr>
          <a:xfrm>
            <a:off x="-228600" y="9130540"/>
            <a:ext cx="4658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hlinkClick r:id="rId5"/>
              </a:rPr>
              <a:t>   https://www.fideionline.org/</a:t>
            </a:r>
            <a:endParaRPr lang="es-MX" sz="2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B240A11-A8F0-4CA4-8037-D74CFA9853C8}"/>
              </a:ext>
            </a:extLst>
          </p:cNvPr>
          <p:cNvSpPr/>
          <p:nvPr/>
        </p:nvSpPr>
        <p:spPr>
          <a:xfrm>
            <a:off x="-81863" y="3234736"/>
            <a:ext cx="42471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 nuestro es </a:t>
            </a:r>
            <a:r>
              <a:rPr lang="es-MX" sz="4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EVANGELIZAR… </a:t>
            </a:r>
            <a:r>
              <a:rPr lang="es-MX" sz="4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más” </a:t>
            </a:r>
          </a:p>
        </p:txBody>
      </p:sp>
    </p:spTree>
    <p:extLst>
      <p:ext uri="{BB962C8B-B14F-4D97-AF65-F5344CB8AC3E}">
        <p14:creationId xmlns:p14="http://schemas.microsoft.com/office/powerpoint/2010/main" val="309867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" y="0"/>
            <a:ext cx="3236534" cy="10348416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3229271" y="-61416"/>
            <a:ext cx="734721" cy="10328720"/>
          </a:xfrm>
          <a:prstGeom prst="rect">
            <a:avLst/>
          </a:prstGeom>
          <a:solidFill>
            <a:srgbClr val="008037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031" y="433060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415" y="7924418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CB77755-F09E-474B-8A90-4F16D637A42B}"/>
              </a:ext>
            </a:extLst>
          </p:cNvPr>
          <p:cNvSpPr/>
          <p:nvPr/>
        </p:nvSpPr>
        <p:spPr>
          <a:xfrm>
            <a:off x="4876800" y="6134100"/>
            <a:ext cx="12502673" cy="344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 de recogerse… </a:t>
            </a:r>
          </a:p>
          <a:p>
            <a:pPr algn="ctr">
              <a:lnSpc>
                <a:spcPct val="115000"/>
              </a:lnSpc>
            </a:pPr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apartarse de la gente, de las distracciones, </a:t>
            </a:r>
          </a:p>
          <a:p>
            <a:pPr algn="ctr">
              <a:lnSpc>
                <a:spcPct val="115000"/>
              </a:lnSpc>
            </a:pPr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ruido, para poder tener </a:t>
            </a:r>
          </a:p>
          <a:p>
            <a:pPr algn="ctr">
              <a:lnSpc>
                <a:spcPct val="115000"/>
              </a:lnSpc>
            </a:pPr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momentos de reflexión. 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-2971800" y="4235113"/>
            <a:ext cx="8658746" cy="851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0"/>
              </a:lnSpc>
            </a:pPr>
            <a:r>
              <a:rPr lang="en-US" sz="44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   </a:t>
            </a:r>
            <a:r>
              <a:rPr lang="en-US" sz="42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¿QUÉ ES?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12" y="647700"/>
            <a:ext cx="1344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98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7213"/>
            <a:ext cx="3464780" cy="10240090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4114800" y="-38100"/>
            <a:ext cx="14325600" cy="10325100"/>
          </a:xfrm>
          <a:prstGeom prst="rect">
            <a:avLst/>
          </a:prstGeom>
          <a:solidFill>
            <a:srgbClr val="008037"/>
          </a:solidFill>
        </p:spPr>
        <p:txBody>
          <a:bodyPr/>
          <a:lstStyle/>
          <a:p>
            <a:pPr algn="ctr"/>
            <a:endParaRPr lang="es-MX" sz="4800" b="1" dirty="0">
              <a:solidFill>
                <a:prstClr val="white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s-MX" sz="54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En relación a la vida espiritual,</a:t>
            </a:r>
            <a:endParaRPr lang="es-MX" sz="54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830" y="174444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CB77755-F09E-474B-8A90-4F16D637A42B}"/>
              </a:ext>
            </a:extLst>
          </p:cNvPr>
          <p:cNvSpPr/>
          <p:nvPr/>
        </p:nvSpPr>
        <p:spPr>
          <a:xfrm>
            <a:off x="10793578" y="2781300"/>
            <a:ext cx="74136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supone la búsqueda de tiempo y lugar </a:t>
            </a:r>
          </a:p>
          <a:p>
            <a:pPr algn="ctr"/>
            <a:r>
              <a:rPr lang="es-MX" sz="48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para tener un momento en la presencia de Dios: contemplarlo, escucharlo, dialogar con Él…</a:t>
            </a:r>
          </a:p>
          <a:p>
            <a:pPr algn="ctr"/>
            <a:endParaRPr lang="es-MX" sz="3200" dirty="0">
              <a:solidFill>
                <a:prstClr val="white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64437E5-0698-45C0-A96F-6606289E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806" y="7761858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5"/>
          <p:cNvSpPr txBox="1"/>
          <p:nvPr/>
        </p:nvSpPr>
        <p:spPr>
          <a:xfrm>
            <a:off x="-2971800" y="4235113"/>
            <a:ext cx="8658746" cy="851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0"/>
              </a:lnSpc>
            </a:pPr>
            <a:r>
              <a:rPr lang="en-US" sz="44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   </a:t>
            </a:r>
            <a:r>
              <a:rPr lang="en-US" sz="4200" b="1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¿QUÉ ES?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770EBFA-3015-40B5-94C1-FF2E8C28589E}"/>
              </a:ext>
            </a:extLst>
          </p:cNvPr>
          <p:cNvSpPr txBox="1"/>
          <p:nvPr/>
        </p:nvSpPr>
        <p:spPr>
          <a:xfrm>
            <a:off x="5410200" y="7841040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prstClr val="white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Lo que implica retirar la mente de los asuntos externos y terrenales.</a:t>
            </a:r>
            <a:endParaRPr lang="es-MX" sz="4800" dirty="0"/>
          </a:p>
        </p:txBody>
      </p:sp>
      <p:pic>
        <p:nvPicPr>
          <p:cNvPr id="1026" name="Picture 2" descr="Orar por los que predican el evangelio es un deber cristiano – Israel campos">
            <a:extLst>
              <a:ext uri="{FF2B5EF4-FFF2-40B4-BE49-F238E27FC236}">
                <a16:creationId xmlns:a16="http://schemas.microsoft.com/office/drawing/2014/main" xmlns="" id="{AAB4DD86-A7F0-4693-B880-C87DD02B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81300"/>
            <a:ext cx="6555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3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97062" y="-38100"/>
            <a:ext cx="4768019" cy="10287000"/>
          </a:xfrm>
          <a:prstGeom prst="rect">
            <a:avLst/>
          </a:prstGeom>
          <a:solidFill>
            <a:srgbClr val="8C52FF">
              <a:alpha val="75686"/>
            </a:srgbClr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3" name="AutoShape 3"/>
          <p:cNvSpPr/>
          <p:nvPr/>
        </p:nvSpPr>
        <p:spPr>
          <a:xfrm>
            <a:off x="8338481" y="-64664"/>
            <a:ext cx="5061517" cy="10416328"/>
          </a:xfrm>
          <a:prstGeom prst="rect">
            <a:avLst/>
          </a:prstGeom>
          <a:solidFill>
            <a:srgbClr val="FBFFFF">
              <a:alpha val="6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3460076" y="1"/>
            <a:ext cx="4764538" cy="10287000"/>
          </a:xfrm>
          <a:prstGeom prst="rect">
            <a:avLst/>
          </a:prstGeom>
          <a:solidFill>
            <a:srgbClr val="008037">
              <a:alpha val="89803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-2133600" y="4445536"/>
            <a:ext cx="7496561" cy="85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0"/>
              </a:lnSpc>
            </a:pPr>
            <a:r>
              <a:rPr lang="en-US" sz="4000" b="1" cap="small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  </a:t>
            </a:r>
            <a:r>
              <a:rPr lang="en-US" sz="3600" b="1" cap="small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¿QUÉ DICE…?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908" y="221544"/>
            <a:ext cx="2847120" cy="215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5F052D8-97A2-4EA9-8C18-3ADF52377C7C}"/>
              </a:ext>
            </a:extLst>
          </p:cNvPr>
          <p:cNvSpPr txBox="1"/>
          <p:nvPr/>
        </p:nvSpPr>
        <p:spPr>
          <a:xfrm>
            <a:off x="3414276" y="4463372"/>
            <a:ext cx="482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>
              <a:solidFill>
                <a:srgbClr val="421C5E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DBC5E34-DBB9-457F-BDC1-5D3CB19BBD23}"/>
              </a:ext>
            </a:extLst>
          </p:cNvPr>
          <p:cNvSpPr txBox="1"/>
          <p:nvPr/>
        </p:nvSpPr>
        <p:spPr>
          <a:xfrm>
            <a:off x="8282137" y="799662"/>
            <a:ext cx="5021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“Entonces puede aprender del Maestro en oración. Contemplando y escuchando al Hijo, </a:t>
            </a:r>
          </a:p>
          <a:p>
            <a:pPr algn="ctr"/>
            <a:r>
              <a:rPr lang="es-MX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los hijos aprenden a orar al Padre.” </a:t>
            </a:r>
          </a:p>
          <a:p>
            <a:pPr algn="ctr"/>
            <a:r>
              <a:rPr lang="es-MX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s-MX" sz="32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Compendio</a:t>
            </a:r>
            <a:r>
              <a:rPr lang="es-MX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n. 2601</a:t>
            </a:r>
            <a:r>
              <a:rPr lang="es-MX" sz="3600" kern="0" dirty="0">
                <a:latin typeface="Calibri" pitchFamily="34" charset="0"/>
              </a:rPr>
              <a:t>) </a:t>
            </a:r>
            <a:r>
              <a:rPr lang="es-MX" sz="3600" kern="0" dirty="0">
                <a:solidFill>
                  <a:srgbClr val="421C5E"/>
                </a:solidFill>
                <a:latin typeface="Calibri" pitchFamily="34" charset="0"/>
              </a:rPr>
              <a:t> </a:t>
            </a:r>
            <a:endParaRPr lang="es-ES" sz="3600" kern="0" dirty="0">
              <a:solidFill>
                <a:srgbClr val="421C5E"/>
              </a:solidFill>
              <a:latin typeface="Calibri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B3FE1B8-81E2-4386-AD5D-D1294CB5182F}"/>
              </a:ext>
            </a:extLst>
          </p:cNvPr>
          <p:cNvSpPr/>
          <p:nvPr/>
        </p:nvSpPr>
        <p:spPr>
          <a:xfrm>
            <a:off x="13597063" y="4223993"/>
            <a:ext cx="47680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oración vocal,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meditación y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oración de contemplación. Las tres formas de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presuponen el recogimiento del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corazón.” </a:t>
            </a:r>
          </a:p>
          <a:p>
            <a:pPr algn="ctr"/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Youcat</a:t>
            </a:r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n. 500)  </a:t>
            </a:r>
          </a:p>
        </p:txBody>
      </p:sp>
      <p:pic>
        <p:nvPicPr>
          <p:cNvPr id="2050" name="Picture 2" descr="La Biblia Católica: Edición letra grande. Tapa dura, marrón, con ...">
            <a:extLst>
              <a:ext uri="{FF2B5EF4-FFF2-40B4-BE49-F238E27FC236}">
                <a16:creationId xmlns:a16="http://schemas.microsoft.com/office/drawing/2014/main" xmlns="" id="{AB9F1DE6-C84F-426C-80D9-8AD5B79E6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7581" y="221544"/>
            <a:ext cx="2757392" cy="400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5A6B9C1-E082-4680-BCFD-1341B8FC1C3C}"/>
              </a:ext>
            </a:extLst>
          </p:cNvPr>
          <p:cNvGrpSpPr/>
          <p:nvPr/>
        </p:nvGrpSpPr>
        <p:grpSpPr>
          <a:xfrm>
            <a:off x="14136620" y="273399"/>
            <a:ext cx="3606110" cy="3124141"/>
            <a:chOff x="14136620" y="273399"/>
            <a:chExt cx="3606110" cy="3124141"/>
          </a:xfrm>
        </p:grpSpPr>
        <p:pic>
          <p:nvPicPr>
            <p:cNvPr id="2054" name="Picture 6" descr="Biblia . . . . . . #biblia #youcat... - Libreria Don Bosco Córdoba ...">
              <a:extLst>
                <a:ext uri="{FF2B5EF4-FFF2-40B4-BE49-F238E27FC236}">
                  <a16:creationId xmlns:a16="http://schemas.microsoft.com/office/drawing/2014/main" xmlns="" id="{30EF72BB-1D77-4EA6-8226-ADE5778CE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61714">
              <a:off x="16137143" y="492328"/>
              <a:ext cx="1605587" cy="29052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The DOCAT, Like Its Predecessor the YOUCAT, Is an Ideal Tool for ...">
              <a:extLst>
                <a:ext uri="{FF2B5EF4-FFF2-40B4-BE49-F238E27FC236}">
                  <a16:creationId xmlns:a16="http://schemas.microsoft.com/office/drawing/2014/main" xmlns="" id="{88F57F29-9553-4D4E-9855-EB99A7D5B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620" y="273399"/>
              <a:ext cx="1790700" cy="3009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A88537F5-1BE2-4811-AEC1-2192C76AA29E}"/>
              </a:ext>
            </a:extLst>
          </p:cNvPr>
          <p:cNvGrpSpPr/>
          <p:nvPr/>
        </p:nvGrpSpPr>
        <p:grpSpPr>
          <a:xfrm>
            <a:off x="8874073" y="5942102"/>
            <a:ext cx="3705936" cy="3795393"/>
            <a:chOff x="9144000" y="6189248"/>
            <a:chExt cx="3705936" cy="3795393"/>
          </a:xfrm>
        </p:grpSpPr>
        <p:pic>
          <p:nvPicPr>
            <p:cNvPr id="2052" name="Picture 4" descr="ÍNDICE - CONTENIDO">
              <a:extLst>
                <a:ext uri="{FF2B5EF4-FFF2-40B4-BE49-F238E27FC236}">
                  <a16:creationId xmlns:a16="http://schemas.microsoft.com/office/drawing/2014/main" xmlns="" id="{A335AA14-EAE8-4BFB-8014-C4196D79B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189248"/>
              <a:ext cx="2402880" cy="34790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Catecismo de la Iglesia Catolica compendió – Beityala">
              <a:extLst>
                <a:ext uri="{FF2B5EF4-FFF2-40B4-BE49-F238E27FC236}">
                  <a16:creationId xmlns:a16="http://schemas.microsoft.com/office/drawing/2014/main" xmlns="" id="{15527619-2751-47D7-A0C7-8C148F69B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09656">
              <a:off x="11334701" y="7558401"/>
              <a:ext cx="1515235" cy="2426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0EDAF60-1A06-4436-B440-0EAFC01E8F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08" y="8297089"/>
            <a:ext cx="2960489" cy="1871771"/>
          </a:xfrm>
          <a:prstGeom prst="rect">
            <a:avLst/>
          </a:prstGeom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5F052D8-97A2-4EA9-8C18-3ADF52377C7C}"/>
              </a:ext>
            </a:extLst>
          </p:cNvPr>
          <p:cNvSpPr txBox="1"/>
          <p:nvPr/>
        </p:nvSpPr>
        <p:spPr>
          <a:xfrm>
            <a:off x="3460076" y="4750539"/>
            <a:ext cx="45928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“Tú, cuando ores, entra en tu aposento, y cerrada la puerta, ora a tu Padre que está en secreto; y tu Padre que ve en lo secreto te recompensará.” </a:t>
            </a:r>
            <a:r>
              <a:rPr lang="es-MX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s-MX" sz="32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Mateo</a:t>
            </a:r>
            <a:r>
              <a:rPr lang="es-MX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6,6)</a:t>
            </a:r>
            <a:endParaRPr lang="es-MX" sz="3200" b="1" dirty="0">
              <a:solidFill>
                <a:srgbClr val="421C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172" y="5082046"/>
            <a:ext cx="18436343" cy="1270100"/>
          </a:xfrm>
          <a:prstGeom prst="rect">
            <a:avLst/>
          </a:prstGeom>
          <a:solidFill>
            <a:srgbClr val="8C52FF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sz="4400" dirty="0">
                <a:solidFill>
                  <a:schemeClr val="bg1"/>
                </a:solidFill>
              </a:rPr>
              <a:t>         </a:t>
            </a:r>
            <a:r>
              <a:rPr lang="es-MX" sz="48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vivirlo:  silencio, TIEMPO, DECISIÓN, CORAZÓN PURO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3876" y="8238864"/>
            <a:ext cx="1971094" cy="149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3048000" y="357044"/>
            <a:ext cx="1940314" cy="16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8C52FF"/>
                </a:solidFill>
                <a:latin typeface="Quando Italics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3309" y="6777933"/>
            <a:ext cx="2058263" cy="1698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00B050"/>
                </a:solidFill>
                <a:latin typeface="Quando Italics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514806" y="42661"/>
            <a:ext cx="2058263" cy="165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8C52FF"/>
                </a:solidFill>
                <a:latin typeface="Quando Italics"/>
              </a:rPr>
              <a:t>03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A757AB1-9BC4-4CFA-9F6A-2569B4C7AC72}"/>
              </a:ext>
            </a:extLst>
          </p:cNvPr>
          <p:cNvSpPr/>
          <p:nvPr/>
        </p:nvSpPr>
        <p:spPr>
          <a:xfrm>
            <a:off x="838200" y="2095500"/>
            <a:ext cx="63246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002060"/>
              </a:buClr>
              <a:defRPr/>
            </a:pPr>
            <a:r>
              <a:rPr lang="es-MX" sz="4400" dirty="0">
                <a:solidFill>
                  <a:srgbClr val="7030A0"/>
                </a:solidFill>
              </a:rPr>
              <a:t>Es necesario el SILENCIO para conocer y dialogar</a:t>
            </a:r>
          </a:p>
          <a:p>
            <a:pPr algn="ctr" defTabSz="457200">
              <a:spcBef>
                <a:spcPct val="20000"/>
              </a:spcBef>
              <a:buClr>
                <a:srgbClr val="002060"/>
              </a:buClr>
              <a:defRPr/>
            </a:pPr>
            <a:r>
              <a:rPr lang="es-MX" sz="4400" dirty="0">
                <a:solidFill>
                  <a:srgbClr val="7030A0"/>
                </a:solidFill>
              </a:rPr>
              <a:t>con Dios en la oración.</a:t>
            </a:r>
            <a:endParaRPr lang="es-ES" sz="4400" dirty="0">
              <a:solidFill>
                <a:srgbClr val="7030A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3F15D68-E615-46D7-A3E1-626CFCD4C894}"/>
              </a:ext>
            </a:extLst>
          </p:cNvPr>
          <p:cNvSpPr/>
          <p:nvPr/>
        </p:nvSpPr>
        <p:spPr>
          <a:xfrm>
            <a:off x="2667000" y="6931350"/>
            <a:ext cx="13829869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00B050"/>
              </a:buClr>
              <a:defRPr/>
            </a:pPr>
            <a:r>
              <a:rPr lang="es-MX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necesita la DECISIÓN, el esfuerzo de la voluntad para darse el </a:t>
            </a:r>
            <a:r>
              <a:rPr lang="es-MX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TIEMPO </a:t>
            </a:r>
          </a:p>
          <a:p>
            <a:pPr algn="ctr" defTabSz="457200">
              <a:spcBef>
                <a:spcPct val="20000"/>
              </a:spcBef>
              <a:buClr>
                <a:srgbClr val="00B050"/>
              </a:buClr>
              <a:defRPr/>
            </a:pPr>
            <a:r>
              <a:rPr lang="es-MX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tener la serenidad necesaria para la oración.</a:t>
            </a:r>
            <a:endParaRPr lang="es-ES" altLang="es-MX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D94AAA6-35CB-4AF4-96C4-712241C8EDB2}"/>
              </a:ext>
            </a:extLst>
          </p:cNvPr>
          <p:cNvSpPr/>
          <p:nvPr/>
        </p:nvSpPr>
        <p:spPr>
          <a:xfrm>
            <a:off x="12162760" y="1978673"/>
            <a:ext cx="5648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002060"/>
              </a:buClr>
              <a:defRPr/>
            </a:pPr>
            <a:r>
              <a:rPr lang="es-MX" sz="4400" dirty="0">
                <a:solidFill>
                  <a:srgbClr val="7030A0"/>
                </a:solidFill>
              </a:rPr>
              <a:t>CORAZÓN PURO Humilde, sin máscaras, con intención sincera de buscar a Dios.</a:t>
            </a:r>
            <a:endParaRPr lang="es-ES" sz="4000" dirty="0">
              <a:solidFill>
                <a:srgbClr val="7030A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96" y="166043"/>
            <a:ext cx="357187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0040" y="-159617"/>
            <a:ext cx="2531741" cy="10446617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1852598" y="-159617"/>
            <a:ext cx="1428869" cy="10686798"/>
          </a:xfrm>
          <a:prstGeom prst="rect">
            <a:avLst/>
          </a:prstGeom>
          <a:solidFill>
            <a:srgbClr val="FBFFFF">
              <a:alpha val="21960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4346542" y="7302892"/>
            <a:ext cx="2553614" cy="255361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266654" y="4138657"/>
            <a:ext cx="2553614" cy="255361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s-MX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44887" y="1388422"/>
            <a:ext cx="2553614" cy="255361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058" y="253260"/>
            <a:ext cx="2051351" cy="155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A817F1C1-469F-42A5-A297-4E4ECB010D77}"/>
              </a:ext>
            </a:extLst>
          </p:cNvPr>
          <p:cNvSpPr txBox="1"/>
          <p:nvPr/>
        </p:nvSpPr>
        <p:spPr>
          <a:xfrm>
            <a:off x="-2748825" y="3817576"/>
            <a:ext cx="7496561" cy="1773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90"/>
              </a:lnSpc>
            </a:pPr>
            <a:r>
              <a:rPr lang="en-US" sz="4000" b="1" cap="all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Si la </a:t>
            </a:r>
          </a:p>
          <a:p>
            <a:pPr algn="ctr">
              <a:lnSpc>
                <a:spcPts val="7290"/>
              </a:lnSpc>
            </a:pPr>
            <a:r>
              <a:rPr lang="en-US" sz="4000" b="1" cap="all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Vives…</a:t>
            </a:r>
            <a:endParaRPr lang="en-US" sz="4000" b="1" cap="all" spc="108" dirty="0">
              <a:solidFill>
                <a:srgbClr val="7030A0"/>
              </a:solidFill>
              <a:latin typeface="Quando Itali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BD59F97-C013-488A-8100-1CECF9DB852A}"/>
              </a:ext>
            </a:extLst>
          </p:cNvPr>
          <p:cNvSpPr/>
          <p:nvPr/>
        </p:nvSpPr>
        <p:spPr>
          <a:xfrm>
            <a:off x="4243113" y="1562100"/>
            <a:ext cx="138162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Creces en vida de oración y </a:t>
            </a:r>
          </a:p>
          <a:p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aprendes a vivir la paz interior que </a:t>
            </a:r>
          </a:p>
          <a:p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te da la auténtica felicidad.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114EEE3D-8A56-43C8-BAA1-C22C75103FF6}"/>
              </a:ext>
            </a:extLst>
          </p:cNvPr>
          <p:cNvSpPr/>
          <p:nvPr/>
        </p:nvSpPr>
        <p:spPr>
          <a:xfrm>
            <a:off x="3853007" y="7290584"/>
            <a:ext cx="1049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MX" alt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 abrir el corazón a la gracia de Dios,</a:t>
            </a:r>
          </a:p>
          <a:p>
            <a:pPr>
              <a:buClr>
                <a:schemeClr val="bg1"/>
              </a:buClr>
            </a:pPr>
            <a:r>
              <a:rPr lang="es-MX" alt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te abres a la inspiración del Espíritu Santo    </a:t>
            </a:r>
          </a:p>
          <a:p>
            <a:pPr>
              <a:buClr>
                <a:schemeClr val="bg1"/>
              </a:buClr>
            </a:pPr>
            <a:r>
              <a:rPr lang="es-MX" alt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que te impulsa y acompaña en tu misión.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E2E8300C-5468-42C1-88E9-8216A40A9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36" y="8732891"/>
            <a:ext cx="2187164" cy="105880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FAAA4E1-0FA4-402C-99E4-C2CB24F7EE3E}"/>
              </a:ext>
            </a:extLst>
          </p:cNvPr>
          <p:cNvSpPr/>
          <p:nvPr/>
        </p:nvSpPr>
        <p:spPr>
          <a:xfrm>
            <a:off x="6858000" y="4467642"/>
            <a:ext cx="1097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MX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Mantienes una buena actitud en las dificultades, al aceptar la voluntad de Dios, porque te das el tiempo para meditarla.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0A296CF-7045-4E2F-8A41-7611E786AA9C}"/>
              </a:ext>
            </a:extLst>
          </p:cNvPr>
          <p:cNvSpPr txBox="1"/>
          <p:nvPr/>
        </p:nvSpPr>
        <p:spPr>
          <a:xfrm>
            <a:off x="4141663" y="322427"/>
            <a:ext cx="13069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recogimiento te lleva al encuentro con Dios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432" y="7190797"/>
            <a:ext cx="1615580" cy="26885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93" y="4592242"/>
            <a:ext cx="2109399" cy="200575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702" y="1772920"/>
            <a:ext cx="1463167" cy="1792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172" y="4533862"/>
            <a:ext cx="18436343" cy="1270100"/>
          </a:xfrm>
          <a:prstGeom prst="rect">
            <a:avLst/>
          </a:prstGeom>
          <a:solidFill>
            <a:srgbClr val="8C52FF"/>
          </a:solidFill>
        </p:spPr>
        <p:txBody>
          <a:bodyPr/>
          <a:lstStyle/>
          <a:p>
            <a:r>
              <a:rPr lang="es-MX" dirty="0"/>
              <a:t>C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415" y="352619"/>
            <a:ext cx="1676532" cy="1270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0549" y="2005185"/>
            <a:ext cx="2058263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8C52FF"/>
                </a:solidFill>
                <a:latin typeface="Quando Italics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607852"/>
            <a:ext cx="2058263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40"/>
              </a:lnSpc>
            </a:pPr>
            <a:r>
              <a:rPr lang="en-US" sz="10400" spc="208" dirty="0">
                <a:solidFill>
                  <a:srgbClr val="00B050"/>
                </a:solidFill>
                <a:latin typeface="Quando Italics"/>
              </a:rPr>
              <a:t>02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619BCE6-BF26-4F9A-8E54-F4D59D0C8381}"/>
              </a:ext>
            </a:extLst>
          </p:cNvPr>
          <p:cNvSpPr txBox="1"/>
          <p:nvPr/>
        </p:nvSpPr>
        <p:spPr>
          <a:xfrm flipH="1">
            <a:off x="1752600" y="4740682"/>
            <a:ext cx="1760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OTROS TE NECESITAN,CEFAS TE INVITA A…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D565614-EED3-42C2-8151-684A626F7B1C}"/>
              </a:ext>
            </a:extLst>
          </p:cNvPr>
          <p:cNvSpPr/>
          <p:nvPr/>
        </p:nvSpPr>
        <p:spPr>
          <a:xfrm>
            <a:off x="2096363" y="6372908"/>
            <a:ext cx="111243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buscar a Dios, en tu estilo personal de hacerlo, sabiendo que Dios está contigo y que puedes platicarle y pedirle todo, con la actitud de Jesús en el monte de los Olivos: </a:t>
            </a:r>
            <a:r>
              <a:rPr lang="es-MX" sz="4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Hágase en mi según tu palabra</a:t>
            </a:r>
            <a:r>
              <a:rPr lang="es-MX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EB43DB5-F06E-442F-8930-2F229C7D2C4A}"/>
              </a:ext>
            </a:extLst>
          </p:cNvPr>
          <p:cNvSpPr/>
          <p:nvPr/>
        </p:nvSpPr>
        <p:spPr>
          <a:xfrm>
            <a:off x="2590800" y="1275933"/>
            <a:ext cx="15482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Encontrarte con Dios: es ese momento íntimo de recogimiento donde Él mismo te invita a que camines junto a Él, en calma, para ver el camino de tu felicidad, con la paz que sólo el recogimiento te puede dar.</a:t>
            </a:r>
          </a:p>
        </p:txBody>
      </p:sp>
      <p:pic>
        <p:nvPicPr>
          <p:cNvPr id="2054" name="Picture 6" descr="Sabe usted cómo orar para obtener la respuesta del Señor Jesús?">
            <a:extLst>
              <a:ext uri="{FF2B5EF4-FFF2-40B4-BE49-F238E27FC236}">
                <a16:creationId xmlns:a16="http://schemas.microsoft.com/office/drawing/2014/main" xmlns="" id="{B59BC6B5-BAF0-4CE9-BE6E-A24099B3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878" y="6607852"/>
            <a:ext cx="4885572" cy="273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3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56361" y="-1"/>
            <a:ext cx="3409628" cy="10287001"/>
          </a:xfrm>
          <a:prstGeom prst="rect">
            <a:avLst/>
          </a:prstGeom>
          <a:solidFill>
            <a:srgbClr val="FBFFFF"/>
          </a:solidFill>
        </p:spPr>
        <p:txBody>
          <a:bodyPr/>
          <a:lstStyle/>
          <a:p>
            <a:endParaRPr lang="es-MX" dirty="0"/>
          </a:p>
        </p:txBody>
      </p:sp>
      <p:sp>
        <p:nvSpPr>
          <p:cNvPr id="3" name="AutoShape 3"/>
          <p:cNvSpPr/>
          <p:nvPr/>
        </p:nvSpPr>
        <p:spPr>
          <a:xfrm>
            <a:off x="3200400" y="-399798"/>
            <a:ext cx="501326" cy="10686798"/>
          </a:xfrm>
          <a:prstGeom prst="rect">
            <a:avLst/>
          </a:prstGeom>
          <a:solidFill>
            <a:srgbClr val="00B050">
              <a:alpha val="21960"/>
            </a:srgbClr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72" y="323748"/>
            <a:ext cx="2051351" cy="155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D15E890-85AD-46B0-A3C6-F2663AD10BEF}"/>
              </a:ext>
            </a:extLst>
          </p:cNvPr>
          <p:cNvSpPr/>
          <p:nvPr/>
        </p:nvSpPr>
        <p:spPr>
          <a:xfrm>
            <a:off x="3827544" y="1517591"/>
            <a:ext cx="14173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 indent="-457200" eaLnBrk="0" hangingPunct="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EL activismo.</a:t>
            </a:r>
          </a:p>
          <a:p>
            <a:pPr marL="540000" lvl="1" indent="-457200" eaLnBrk="0" hangingPunct="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La dispersión.</a:t>
            </a:r>
          </a:p>
          <a:p>
            <a:pPr marL="540000" lvl="1" indent="-457200" eaLnBrk="0" hangingPunct="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La indiferencia.</a:t>
            </a:r>
          </a:p>
          <a:p>
            <a:pPr marL="540000" lvl="1" indent="-457200" eaLnBrk="0" hangingPunct="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La indisciplina.</a:t>
            </a:r>
          </a:p>
          <a:p>
            <a:pPr marL="540000" lvl="1" indent="-457200" eaLnBrk="0" hangingPunct="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es-MX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El abuso en gustos y pasatiempos.</a:t>
            </a:r>
          </a:p>
          <a:p>
            <a:pPr marL="82800" lvl="1" eaLnBrk="0" hangingPunct="0">
              <a:buClr>
                <a:schemeClr val="bg1"/>
              </a:buClr>
              <a:defRPr/>
            </a:pPr>
            <a:endParaRPr lang="es-MX" sz="4400" dirty="0">
              <a:solidFill>
                <a:schemeClr val="bg1"/>
              </a:solidFill>
              <a:ea typeface="ＭＳ Ｐゴシック" pitchFamily="-65" charset="-128"/>
            </a:endParaRPr>
          </a:p>
          <a:p>
            <a:pPr marL="540000" lvl="1" indent="-457200" eaLnBrk="0" hangingPunct="0"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endParaRPr lang="es-MX" sz="4400" dirty="0">
              <a:solidFill>
                <a:schemeClr val="bg1"/>
              </a:solidFill>
              <a:ea typeface="ＭＳ Ｐゴシック" pitchFamily="-65" charset="-128"/>
            </a:endParaRPr>
          </a:p>
          <a:p>
            <a:pPr marL="82800" lvl="1" eaLnBrk="0" hangingPunct="0">
              <a:buClr>
                <a:schemeClr val="bg1"/>
              </a:buClr>
              <a:defRPr/>
            </a:pPr>
            <a:r>
              <a:rPr lang="es-MX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Hagamos un alto, en la soledad de nuestra habitación; </a:t>
            </a:r>
          </a:p>
          <a:p>
            <a:pPr marL="82800" lvl="1" eaLnBrk="0" hangingPunct="0">
              <a:buClr>
                <a:schemeClr val="bg1"/>
              </a:buClr>
              <a:defRPr/>
            </a:pPr>
            <a:r>
              <a:rPr lang="es-MX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</a:rPr>
              <a:t>en recogimiento, buscar y abrazar al Dios amor.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FA34156-D45F-4789-837B-3FEBC26F8E68}"/>
              </a:ext>
            </a:extLst>
          </p:cNvPr>
          <p:cNvSpPr/>
          <p:nvPr/>
        </p:nvSpPr>
        <p:spPr>
          <a:xfrm>
            <a:off x="-166484" y="3524041"/>
            <a:ext cx="3013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cap="all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 </a:t>
            </a:r>
            <a:r>
              <a:rPr lang="en-US" sz="3200" b="1" cap="all" spc="10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ndo Italics"/>
              </a:rPr>
              <a:t> ¿Qué evitar?</a:t>
            </a:r>
            <a:endParaRPr lang="es-MX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9F2D849-9E24-4600-A181-BD665BB8EE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00" y="8489762"/>
            <a:ext cx="2479306" cy="1567543"/>
          </a:xfrm>
          <a:prstGeom prst="rect">
            <a:avLst/>
          </a:prstGeom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0" y="1517591"/>
            <a:ext cx="37866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3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531741" cy="10287000"/>
          </a:xfrm>
          <a:prstGeom prst="rect">
            <a:avLst/>
          </a:prstGeom>
          <a:solidFill>
            <a:srgbClr val="FBFFFF"/>
          </a:solidFill>
        </p:spPr>
      </p:sp>
      <p:sp>
        <p:nvSpPr>
          <p:cNvPr id="3" name="AutoShape 3"/>
          <p:cNvSpPr/>
          <p:nvPr/>
        </p:nvSpPr>
        <p:spPr>
          <a:xfrm>
            <a:off x="1852598" y="-159617"/>
            <a:ext cx="1428869" cy="10686798"/>
          </a:xfrm>
          <a:prstGeom prst="rect">
            <a:avLst/>
          </a:prstGeom>
          <a:solidFill>
            <a:srgbClr val="FBFFFF">
              <a:alpha val="21960"/>
            </a:srgbClr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9" y="127175"/>
            <a:ext cx="2051351" cy="155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3240BD0-1832-4B8C-BEE2-3F5B3B11C8D2}"/>
              </a:ext>
            </a:extLst>
          </p:cNvPr>
          <p:cNvSpPr/>
          <p:nvPr/>
        </p:nvSpPr>
        <p:spPr>
          <a:xfrm>
            <a:off x="3281467" y="4724400"/>
            <a:ext cx="14909839" cy="546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4200" dirty="0">
                <a:solidFill>
                  <a:schemeClr val="bg1"/>
                </a:solidFill>
              </a:rPr>
              <a:t>“La palabra ‘retiro’ ya indica un alejamiento voluntario de un ambiente o de una actividad hacia un lugar apartado. Y el adjetivo ‘espiritual’ sugiere que este nuevo espacio de experiencia se caracteriza por el recogimiento interior, la oración confiada, la reflexión ponderada y los encuentros reconciliadores, que dé buenos frutos para uno mismo y, en consecuencia, para las comunidades a las que pertenecemos”.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(Papa Francisco, 11 de abril de 2019)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8DE4812-089C-485E-88A1-64B5020E14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94" y="7581900"/>
            <a:ext cx="2338352" cy="157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058"/>
            <a:ext cx="6570741" cy="3696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6164F43-8EBD-4B76-ABAB-438967182A23}"/>
              </a:ext>
            </a:extLst>
          </p:cNvPr>
          <p:cNvSpPr/>
          <p:nvPr/>
        </p:nvSpPr>
        <p:spPr>
          <a:xfrm>
            <a:off x="10484172" y="1484806"/>
            <a:ext cx="7590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continuo diálogo de Jesús con el Padre, en el silencio y el </a:t>
            </a:r>
            <a:r>
              <a:rPr lang="es-MX" sz="4000" b="1" cap="all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recogimiento</a:t>
            </a:r>
            <a:r>
              <a:rPr lang="es-MX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fue el fundamento de toda su misión.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639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1613</Words>
  <Application>Microsoft Office PowerPoint</Application>
  <PresentationFormat>Personalizado</PresentationFormat>
  <Paragraphs>143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Montserrat</vt:lpstr>
      <vt:lpstr>Montserrat Bold Italics</vt:lpstr>
      <vt:lpstr>Open Sans Bold</vt:lpstr>
      <vt:lpstr>Quando</vt:lpstr>
      <vt:lpstr>Quando Italics</vt:lpstr>
      <vt:lpstr>Raleway Bold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Worship and Service</dc:title>
  <dc:creator>Grace</dc:creator>
  <cp:lastModifiedBy>USER</cp:lastModifiedBy>
  <cp:revision>227</cp:revision>
  <dcterms:created xsi:type="dcterms:W3CDTF">2006-08-16T00:00:00Z</dcterms:created>
  <dcterms:modified xsi:type="dcterms:W3CDTF">2021-01-03T02:27:46Z</dcterms:modified>
  <dc:identifier>DAEFpFB0-58</dc:identifier>
</cp:coreProperties>
</file>