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76" r:id="rId4"/>
    <p:sldId id="275" r:id="rId5"/>
    <p:sldId id="266" r:id="rId6"/>
    <p:sldId id="259" r:id="rId7"/>
    <p:sldId id="261" r:id="rId8"/>
    <p:sldId id="267" r:id="rId9"/>
    <p:sldId id="273" r:id="rId10"/>
    <p:sldId id="269" r:id="rId11"/>
    <p:sldId id="263" r:id="rId12"/>
    <p:sldId id="257" r:id="rId13"/>
    <p:sldId id="277" r:id="rId14"/>
    <p:sldId id="262" r:id="rId15"/>
    <p:sldId id="268"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1C"/>
    <a:srgbClr val="993366"/>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9388" autoAdjust="0"/>
  </p:normalViewPr>
  <p:slideViewPr>
    <p:cSldViewPr>
      <p:cViewPr varScale="1">
        <p:scale>
          <a:sx n="40" d="100"/>
          <a:sy n="40" d="100"/>
        </p:scale>
        <p:origin x="132"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4DB40-9D44-46C0-BD57-A09C65811D29}" type="datetimeFigureOut">
              <a:rPr lang="es-MX" smtClean="0"/>
              <a:t>03/11/2020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8E4CC-1FB5-4F15-BCEF-8020EBD0BC37}" type="slidenum">
              <a:rPr lang="es-MX" smtClean="0"/>
              <a:t>‹Nº›</a:t>
            </a:fld>
            <a:endParaRPr lang="es-MX"/>
          </a:p>
        </p:txBody>
      </p:sp>
    </p:spTree>
    <p:extLst>
      <p:ext uri="{BB962C8B-B14F-4D97-AF65-F5344CB8AC3E}">
        <p14:creationId xmlns:p14="http://schemas.microsoft.com/office/powerpoint/2010/main" val="309340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https://es.slideshare.net/hfivalores/valor-de-la-corresponsabilidad</a:t>
            </a:r>
          </a:p>
          <a:p>
            <a:r>
              <a:rPr lang="es-MX" dirty="0"/>
              <a:t>Hermanas Franciscanas de la Inmaculada Provincia de Nuestra Señora de los Ángeles</a:t>
            </a:r>
          </a:p>
          <a:p>
            <a:r>
              <a:rPr lang="es-MX" dirty="0"/>
              <a:t>Chile, Perú, Venezuela</a:t>
            </a:r>
          </a:p>
          <a:p>
            <a:r>
              <a:rPr lang="es-MX" dirty="0"/>
              <a:t>La responsabilidad compartida se conoce como corresponsabilidad. Esto quiere decir que dicha responsabilidad es común a dos o más personas, quienes comparten una obligación o compromiso. Cuando se entiende que la obligación compete a más de un individuo, se habla de corresponsabilidad.</a:t>
            </a:r>
          </a:p>
          <a:p>
            <a:r>
              <a:rPr lang="es-MX" dirty="0"/>
              <a:t>La corresponsabilidad es que todo lo que tengo y hago le afecta a los demás; y lo que los demás hacen, me afecta a mí. Es como el trabajo en equipo, si uno no trabaja, a todo el equipo le va mal.</a:t>
            </a:r>
          </a:p>
          <a:p>
            <a:r>
              <a:rPr lang="es-MX" dirty="0"/>
              <a:t>Es una actitud que refleja una forma de vivir en armonía con las personas que me rodean, si la practico , podré conocer a personas que piensen como yo, o que tengan metas en común conmigo, y de esta manera, entre todos, poder sacar a delante los problemas que tengamos en la comunidad o grupo.</a:t>
            </a:r>
          </a:p>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2</a:t>
            </a:fld>
            <a:endParaRPr lang="es-MX"/>
          </a:p>
        </p:txBody>
      </p:sp>
    </p:spTree>
    <p:extLst>
      <p:ext uri="{BB962C8B-B14F-4D97-AF65-F5344CB8AC3E}">
        <p14:creationId xmlns:p14="http://schemas.microsoft.com/office/powerpoint/2010/main" val="329733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12</a:t>
            </a:fld>
            <a:endParaRPr lang="es-MX"/>
          </a:p>
        </p:txBody>
      </p:sp>
    </p:spTree>
    <p:extLst>
      <p:ext uri="{BB962C8B-B14F-4D97-AF65-F5344CB8AC3E}">
        <p14:creationId xmlns:p14="http://schemas.microsoft.com/office/powerpoint/2010/main" val="12076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Recuperado de: http://catholicstewardship.com/wp-content/uploads/2018/11/ICSC-Parish-Ebulletin_DEC_18_SPA.pdf</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13</a:t>
            </a:fld>
            <a:endParaRPr lang="es-MX"/>
          </a:p>
        </p:txBody>
      </p:sp>
    </p:spTree>
    <p:extLst>
      <p:ext uri="{BB962C8B-B14F-4D97-AF65-F5344CB8AC3E}">
        <p14:creationId xmlns:p14="http://schemas.microsoft.com/office/powerpoint/2010/main" val="93733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14</a:t>
            </a:fld>
            <a:endParaRPr lang="es-MX"/>
          </a:p>
        </p:txBody>
      </p:sp>
    </p:spTree>
    <p:extLst>
      <p:ext uri="{BB962C8B-B14F-4D97-AF65-F5344CB8AC3E}">
        <p14:creationId xmlns:p14="http://schemas.microsoft.com/office/powerpoint/2010/main" val="45375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buClr>
                <a:srgbClr val="C00000"/>
              </a:buClr>
              <a:buFont typeface="Wingdings" pitchFamily="2" charset="2"/>
              <a:buChar char="§"/>
              <a:defRPr/>
            </a:pPr>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15</a:t>
            </a:fld>
            <a:endParaRPr lang="es-MX"/>
          </a:p>
        </p:txBody>
      </p:sp>
    </p:spTree>
    <p:extLst>
      <p:ext uri="{BB962C8B-B14F-4D97-AF65-F5344CB8AC3E}">
        <p14:creationId xmlns:p14="http://schemas.microsoft.com/office/powerpoint/2010/main" val="147777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https://es.catholic.net/op/articulos/41942/cat/901/corresponsabilidad-familiar.html#modal</a:t>
            </a:r>
          </a:p>
          <a:p>
            <a:r>
              <a:rPr lang="es-MX" dirty="0"/>
              <a:t>Tenemos que ayudarnos entre todos, aconsejarnos, llamarnos mutuamente la atención. Porque cada uno es corresponsable por la santidad de su familia.</a:t>
            </a:r>
          </a:p>
          <a:p>
            <a:r>
              <a:rPr lang="es-MX" dirty="0"/>
              <a:t>Pienso que en todo esto tenemos que sentirnos responsables por cada integrante de la familia, tenemos que acompañarnos y ayudarnos el uno al otro. Así todos juntos podremos cambiar con más facilidad nuestros malos hábitos y superar los obstáculos en nuestra ruta de vida. Es un aporte valioso y necesario para que podamos seguir caminando y conquistar la plena madurez natural y sobrenatural. Es nuestro modo de apoyarnos y estimularnos mutuamente en nuestro gran anhelo y desafío de llegar a ser, algún día, todos juntos una familia santa.</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solidFill>
                  <a:prstClr val="black"/>
                </a:solidFill>
              </a:rPr>
              <a:pPr/>
              <a:t>3</a:t>
            </a:fld>
            <a:endParaRPr lang="es-MX">
              <a:solidFill>
                <a:prstClr val="black"/>
              </a:solidFill>
            </a:endParaRPr>
          </a:p>
        </p:txBody>
      </p:sp>
    </p:spTree>
    <p:extLst>
      <p:ext uri="{BB962C8B-B14F-4D97-AF65-F5344CB8AC3E}">
        <p14:creationId xmlns:p14="http://schemas.microsoft.com/office/powerpoint/2010/main" val="423627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MENSAJE DEL SANTO PADRE FRANCISCO</a:t>
            </a:r>
          </a:p>
          <a:p>
            <a:r>
              <a:rPr lang="es-MX" dirty="0"/>
              <a:t>PARA LA JORNADA MUNDIAL DE LAS MISIONES 2018</a:t>
            </a:r>
          </a:p>
          <a:p>
            <a:r>
              <a:rPr lang="es-MX" dirty="0"/>
              <a:t> </a:t>
            </a:r>
          </a:p>
          <a:p>
            <a:r>
              <a:rPr lang="es-MX" dirty="0"/>
              <a:t>La vida es una misión</a:t>
            </a:r>
          </a:p>
          <a:p>
            <a:r>
              <a:rPr lang="es-MX" dirty="0"/>
              <a:t>Cada hombre y mujer es una misión, y esta es la razón por la que se encuentra viviendo en la tierra. Ser atraídos y ser enviados son los dos movimientos que nuestro corazón, sobre todo cuando es joven en edad, siente como fuerzas interiores del amor que prometen un futuro e impulsan hacia adelante nuestra existencia. Nadie mejor que los jóvenes percibe cómo la vida sorprende y atrae. Vivir con alegría la propia responsabilidad ante el mundo es un gran desafío. Conozco bien las luces y sombras del ser joven, y, si pienso en mi juventud y en mi familia, recuerdo lo intensa que era la esperanza en un futuro mejor. El hecho de que estemos en este mundo sin una previa decisión nuestra, nos hace intuir que hay una iniciativa que nos precede y nos llama a la existencia. Cada uno de nosotros está llamado a reflexionar sobre esta realidad: «Yo soy una misión en esta tierra, y para eso estoy en este mundo» (</a:t>
            </a:r>
            <a:r>
              <a:rPr lang="es-MX" dirty="0" err="1"/>
              <a:t>Exhort</a:t>
            </a:r>
            <a:r>
              <a:rPr lang="es-MX" dirty="0"/>
              <a:t>. ap. </a:t>
            </a:r>
            <a:r>
              <a:rPr lang="es-MX" dirty="0" err="1"/>
              <a:t>Evangelii</a:t>
            </a:r>
            <a:r>
              <a:rPr lang="es-MX" dirty="0"/>
              <a:t> </a:t>
            </a:r>
            <a:r>
              <a:rPr lang="es-MX" dirty="0" err="1"/>
              <a:t>gaudium</a:t>
            </a:r>
            <a:r>
              <a:rPr lang="es-MX" dirty="0"/>
              <a:t>, 273).</a:t>
            </a:r>
          </a:p>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solidFill>
                  <a:prstClr val="black"/>
                </a:solidFill>
              </a:rPr>
              <a:pPr/>
              <a:t>4</a:t>
            </a:fld>
            <a:endParaRPr lang="es-MX">
              <a:solidFill>
                <a:prstClr val="black"/>
              </a:solidFill>
            </a:endParaRPr>
          </a:p>
        </p:txBody>
      </p:sp>
    </p:spTree>
    <p:extLst>
      <p:ext uri="{BB962C8B-B14F-4D97-AF65-F5344CB8AC3E}">
        <p14:creationId xmlns:p14="http://schemas.microsoft.com/office/powerpoint/2010/main" val="330192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I Corintios 3, 9</a:t>
            </a:r>
          </a:p>
          <a:p>
            <a:r>
              <a:rPr lang="es-MX" dirty="0"/>
              <a:t> "De modo que ni el que planta es algo, ni el que riega, sino Dios que hace crecer. Y el que planta y el que riega son una misma cosa; si bien cada cual recibirá el salario según su propio trabajo, ya que somos colaboradores de Dios y vosotros, campo de Dios, edificación de Dios.“</a:t>
            </a:r>
          </a:p>
          <a:p>
            <a:r>
              <a:rPr lang="es-MX" dirty="0"/>
              <a:t>872 "Por su regeneración en Cristo, se da entre todos los fieles una verdadera igualdad en cuanto a la dignidad y acción, en virtud de la cual todos, según su propia condición y oficio, cooperan a la edificación del Cuerpo de Cristo" (CIC can. 208; cf. LG 32).</a:t>
            </a:r>
          </a:p>
          <a:p>
            <a:r>
              <a:rPr lang="es-MX" dirty="0"/>
              <a:t>Trabajar por el BIEN COMÚN quiere decir asumir responsabilidades en favor de los demás. [1913-1917,1926] El BIEN COMÚN debe ser cosa de todos. Esto se da en primer lugar cuando las personas se comprometen en su ambiente concreto -familia, vecindario, trabajo- y asumen responsabilidades. Implicarse también en responsabilidades sociales y políticas es importante. Pero quien asume una responsabilidad, ejerce el poder y está siempre en peligro de abusar de este poder. Por eso todo responsable está llamado a un proceso continuo de conversión, para poder ejercer el cuidado de los otros en justicia y en caridad permanentes.</a:t>
            </a:r>
          </a:p>
          <a:p>
            <a:r>
              <a:rPr lang="es-MX" dirty="0"/>
              <a:t> </a:t>
            </a:r>
          </a:p>
          <a:p>
            <a:endParaRPr lang="es-MX" dirty="0"/>
          </a:p>
        </p:txBody>
      </p:sp>
      <p:sp>
        <p:nvSpPr>
          <p:cNvPr id="4" name="Marcador de número de diapositiva 3"/>
          <p:cNvSpPr>
            <a:spLocks noGrp="1"/>
          </p:cNvSpPr>
          <p:nvPr>
            <p:ph type="sldNum" sz="quarter" idx="10"/>
          </p:nvPr>
        </p:nvSpPr>
        <p:spPr/>
        <p:txBody>
          <a:bodyPr/>
          <a:lstStyle/>
          <a:p>
            <a:fld id="{9F38E4CC-1FB5-4F15-BCEF-8020EBD0BC37}" type="slidenum">
              <a:rPr lang="es-MX" smtClean="0"/>
              <a:t>5</a:t>
            </a:fld>
            <a:endParaRPr lang="es-MX"/>
          </a:p>
        </p:txBody>
      </p:sp>
    </p:spTree>
    <p:extLst>
      <p:ext uri="{BB962C8B-B14F-4D97-AF65-F5344CB8AC3E}">
        <p14:creationId xmlns:p14="http://schemas.microsoft.com/office/powerpoint/2010/main" val="238304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7</a:t>
            </a:fld>
            <a:endParaRPr lang="es-MX"/>
          </a:p>
        </p:txBody>
      </p:sp>
    </p:spTree>
    <p:extLst>
      <p:ext uri="{BB962C8B-B14F-4D97-AF65-F5344CB8AC3E}">
        <p14:creationId xmlns:p14="http://schemas.microsoft.com/office/powerpoint/2010/main" val="184124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Los laicos deben ser corresponsables en la Iglesia, dice Benedicto XVI</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Mensaje del papa a la VI Asamblea Ordinaria del FIAC</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Por: zenit.org | Fuente: Zenit.org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papa exhorta a los participantes a profundizar y vivir un “espíritu de comunión profunda con la Iglesia, característica de los inicios de la Comunidad cristiana”.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Les pide que sientan como suyo “el compromiso a trabajar por la misión de la Iglesia: con la oración, con el estudio, con la participación activa en la vida eclesial, con una mirada atenta y positiva hacia el mundo, en la continua búsqueda de los signos de los tiempos” y que no se cansen de afinar cada vez más por medio de la formación su peculiar vocación de fieles laicos “llamados a ser testigos valientes y creíbles en todos los ámbitos de la sociedad, para que el Evangelio sea luz que lleva esperanza en las situaciones problemáticas, de dificultad, de oscuridad, que los hombres de hoy encuentran a menudo en el camino de la vida”.</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8</a:t>
            </a:fld>
            <a:endParaRPr lang="es-MX"/>
          </a:p>
        </p:txBody>
      </p:sp>
    </p:spTree>
    <p:extLst>
      <p:ext uri="{BB962C8B-B14F-4D97-AF65-F5344CB8AC3E}">
        <p14:creationId xmlns:p14="http://schemas.microsoft.com/office/powerpoint/2010/main" val="424813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https://es.slideshare.net/hfivalores/valor-de-la-corresponsabilidad</a:t>
            </a:r>
          </a:p>
          <a:p>
            <a:r>
              <a:rPr lang="es-MX" dirty="0"/>
              <a:t>Hermanas Franciscanas de la Inmaculada Provincia de Nuestra Señora de los Ángeles</a:t>
            </a:r>
          </a:p>
          <a:p>
            <a:endParaRPr lang="es-MX" dirty="0"/>
          </a:p>
          <a:p>
            <a:r>
              <a:rPr lang="es-MX" dirty="0"/>
              <a:t>La corresponsabilidad se opone a la indiferencia, a la pasividad, al acaparamiento, a la marginación, a la imposición, al "mando y ordeno". Significa responsabilidad compartida. Es "obediencia recíproca" (</a:t>
            </a:r>
            <a:r>
              <a:rPr lang="es-MX" dirty="0" err="1"/>
              <a:t>RnB</a:t>
            </a:r>
            <a:r>
              <a:rPr lang="es-MX" dirty="0"/>
              <a:t> 5,14) y atención a "la necesidad .1 hermano" y al bien común.</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9</a:t>
            </a:fld>
            <a:endParaRPr lang="es-MX"/>
          </a:p>
        </p:txBody>
      </p:sp>
    </p:spTree>
    <p:extLst>
      <p:ext uri="{BB962C8B-B14F-4D97-AF65-F5344CB8AC3E}">
        <p14:creationId xmlns:p14="http://schemas.microsoft.com/office/powerpoint/2010/main" val="203256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EVANGELII GAUDIUM</a:t>
            </a:r>
          </a:p>
          <a:p>
            <a:r>
              <a:rPr lang="es-MX" dirty="0"/>
              <a:t>“Las demás instituciones eclesiales, comunidades de base y pequeñas comunidades, movimientos y otras formas de asociación, son una</a:t>
            </a:r>
          </a:p>
          <a:p>
            <a:r>
              <a:rPr lang="es-MX" dirty="0"/>
              <a:t>riqueza de la Iglesia que el Espíritu suscita para evangelizar todos los ambientes y sectores. Muchas veces aportan un nuevo fervor evangelizador y una capacidad de diálogo con el mundo que renuevan a la Iglesia. Pero es muy sano que no pierdan el contacto con esa realidad tan rica de la parroquia del lugar, y que se integren gustosamente en la pastoral orgánica de la Iglesia particular.29 Esta integración evitará que se queden sólo con una parte del Evangelio y de la Iglesia, o</a:t>
            </a:r>
          </a:p>
          <a:p>
            <a:r>
              <a:rPr lang="es-MX" dirty="0"/>
              <a:t>que se conviertan en nómadas sin raíces. (n. 29)</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10</a:t>
            </a:fld>
            <a:endParaRPr lang="es-MX"/>
          </a:p>
        </p:txBody>
      </p:sp>
    </p:spTree>
    <p:extLst>
      <p:ext uri="{BB962C8B-B14F-4D97-AF65-F5344CB8AC3E}">
        <p14:creationId xmlns:p14="http://schemas.microsoft.com/office/powerpoint/2010/main" val="195042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Recuperado de: http://catholicstewardship.com/wp-content/uploads/2018/11/ICSC-Parish-Ebulletin_DEC_18_SPA.pdf</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11</a:t>
            </a:fld>
            <a:endParaRPr lang="es-MX"/>
          </a:p>
        </p:txBody>
      </p:sp>
    </p:spTree>
    <p:extLst>
      <p:ext uri="{BB962C8B-B14F-4D97-AF65-F5344CB8AC3E}">
        <p14:creationId xmlns:p14="http://schemas.microsoft.com/office/powerpoint/2010/main" val="156205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www.facebook.com/CentroEstudiosFamiliaresSociales/" TargetMode="External"/><Relationship Id="rId4" Type="http://schemas.openxmlformats.org/officeDocument/2006/relationships/hyperlink" Target="http://www.cefasmx.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fideionline.org/"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0" y="1"/>
            <a:ext cx="4833557" cy="10287000"/>
          </a:xfrm>
          <a:prstGeom prst="rect">
            <a:avLst/>
          </a:prstGeom>
          <a:solidFill>
            <a:srgbClr val="FBFFFF"/>
          </a:solidFill>
        </p:spPr>
      </p:sp>
      <p:sp>
        <p:nvSpPr>
          <p:cNvPr id="3" name="AutoShape 3"/>
          <p:cNvSpPr/>
          <p:nvPr/>
        </p:nvSpPr>
        <p:spPr>
          <a:xfrm>
            <a:off x="3672252" y="1"/>
            <a:ext cx="1161305" cy="10286999"/>
          </a:xfrm>
          <a:prstGeom prst="rect">
            <a:avLst/>
          </a:prstGeom>
          <a:solidFill>
            <a:srgbClr val="008037"/>
          </a:solidFill>
        </p:spPr>
      </p:sp>
      <p:pic>
        <p:nvPicPr>
          <p:cNvPr id="4" name="Picture 4"/>
          <p:cNvPicPr>
            <a:picLocks noChangeAspect="1"/>
          </p:cNvPicPr>
          <p:nvPr/>
        </p:nvPicPr>
        <p:blipFill>
          <a:blip r:embed="rId2"/>
          <a:srcRect/>
          <a:stretch>
            <a:fillRect/>
          </a:stretch>
        </p:blipFill>
        <p:spPr>
          <a:xfrm>
            <a:off x="440638" y="429386"/>
            <a:ext cx="2847120" cy="2156909"/>
          </a:xfrm>
          <a:prstGeom prst="rect">
            <a:avLst/>
          </a:prstGeom>
        </p:spPr>
      </p:pic>
      <p:sp>
        <p:nvSpPr>
          <p:cNvPr id="5" name="TextBox 5"/>
          <p:cNvSpPr txBox="1"/>
          <p:nvPr/>
        </p:nvSpPr>
        <p:spPr>
          <a:xfrm>
            <a:off x="7511082" y="749382"/>
            <a:ext cx="12893993" cy="1836913"/>
          </a:xfrm>
          <a:prstGeom prst="rect">
            <a:avLst/>
          </a:prstGeom>
        </p:spPr>
        <p:txBody>
          <a:bodyPr lIns="0" tIns="0" rIns="0" bIns="0" rtlCol="0" anchor="t">
            <a:spAutoFit/>
          </a:bodyPr>
          <a:lstStyle/>
          <a:p>
            <a:pPr algn="ctr">
              <a:lnSpc>
                <a:spcPts val="7279"/>
              </a:lnSpc>
            </a:pPr>
            <a:r>
              <a:rPr lang="en-US" sz="6000" i="1" dirty="0">
                <a:solidFill>
                  <a:schemeClr val="bg1"/>
                </a:solidFill>
                <a:effectLst>
                  <a:outerShdw blurRad="38100" dist="38100" dir="2700000" algn="tl">
                    <a:srgbClr val="000000">
                      <a:alpha val="43137"/>
                    </a:srgbClr>
                  </a:outerShdw>
                </a:effectLst>
                <a:latin typeface="Open Sans Bold"/>
              </a:rPr>
              <a:t>Para vivir la alegría </a:t>
            </a:r>
          </a:p>
          <a:p>
            <a:pPr algn="ctr">
              <a:lnSpc>
                <a:spcPts val="7279"/>
              </a:lnSpc>
            </a:pPr>
            <a:r>
              <a:rPr lang="en-US" sz="6000" i="1" dirty="0">
                <a:solidFill>
                  <a:schemeClr val="bg1"/>
                </a:solidFill>
                <a:effectLst>
                  <a:outerShdw blurRad="38100" dist="38100" dir="2700000" algn="tl">
                    <a:srgbClr val="000000">
                      <a:alpha val="43137"/>
                    </a:srgbClr>
                  </a:outerShdw>
                </a:effectLst>
                <a:latin typeface="Open Sans Bold"/>
              </a:rPr>
              <a:t>que convoca y contagia</a:t>
            </a:r>
          </a:p>
        </p:txBody>
      </p:sp>
      <p:grpSp>
        <p:nvGrpSpPr>
          <p:cNvPr id="6" name="Group 6"/>
          <p:cNvGrpSpPr/>
          <p:nvPr/>
        </p:nvGrpSpPr>
        <p:grpSpPr>
          <a:xfrm>
            <a:off x="5081485" y="4704828"/>
            <a:ext cx="13084276" cy="4518265"/>
            <a:chOff x="-1123640" y="444692"/>
            <a:chExt cx="17992461" cy="4895959"/>
          </a:xfrm>
        </p:grpSpPr>
        <p:sp>
          <p:nvSpPr>
            <p:cNvPr id="7" name="TextBox 7"/>
            <p:cNvSpPr txBox="1"/>
            <p:nvPr/>
          </p:nvSpPr>
          <p:spPr>
            <a:xfrm>
              <a:off x="-1123640" y="444692"/>
              <a:ext cx="17992461" cy="1625834"/>
            </a:xfrm>
            <a:prstGeom prst="rect">
              <a:avLst/>
            </a:prstGeom>
          </p:spPr>
          <p:txBody>
            <a:bodyPr wrap="square" lIns="0" tIns="0" rIns="0" bIns="0" rtlCol="0" anchor="t">
              <a:spAutoFit/>
            </a:bodyPr>
            <a:lstStyle/>
            <a:p>
              <a:pPr algn="ctr">
                <a:lnSpc>
                  <a:spcPts val="11741"/>
                </a:lnSpc>
              </a:pPr>
              <a:r>
                <a:rPr lang="en-US" sz="8800" b="1" cap="all" dirty="0">
                  <a:ln w="6600">
                    <a:solidFill>
                      <a:srgbClr val="00B050"/>
                    </a:solidFill>
                    <a:prstDash val="solid"/>
                  </a:ln>
                  <a:solidFill>
                    <a:srgbClr val="FFFFFF"/>
                  </a:solidFill>
                  <a:effectLst>
                    <a:outerShdw dist="38100" dir="2700000" algn="tl" rotWithShape="0">
                      <a:schemeClr val="accent2"/>
                    </a:outerShdw>
                  </a:effectLst>
                  <a:latin typeface="Quando" panose="020B0604020202020204" charset="0"/>
                </a:rPr>
                <a:t>Corresponsabilidad</a:t>
              </a:r>
            </a:p>
          </p:txBody>
        </p:sp>
        <p:sp>
          <p:nvSpPr>
            <p:cNvPr id="8" name="TextBox 8"/>
            <p:cNvSpPr txBox="1"/>
            <p:nvPr/>
          </p:nvSpPr>
          <p:spPr>
            <a:xfrm>
              <a:off x="176080" y="4807433"/>
              <a:ext cx="14781660" cy="533218"/>
            </a:xfrm>
            <a:prstGeom prst="rect">
              <a:avLst/>
            </a:prstGeom>
          </p:spPr>
          <p:txBody>
            <a:bodyPr lIns="0" tIns="0" rIns="0" bIns="0" rtlCol="0" anchor="t">
              <a:spAutoFit/>
            </a:bodyPr>
            <a:lstStyle/>
            <a:p>
              <a:pPr algn="r">
                <a:lnSpc>
                  <a:spcPts val="3122"/>
                </a:lnSpc>
              </a:pPr>
              <a:r>
                <a:rPr lang="en-US" sz="2668" spc="533" dirty="0">
                  <a:solidFill>
                    <a:schemeClr val="bg1"/>
                  </a:solidFill>
                  <a:latin typeface="Raleway Bold"/>
                </a:rPr>
                <a:t>Noviembre 2020</a:t>
              </a:r>
            </a:p>
          </p:txBody>
        </p:sp>
      </p:grpSp>
      <p:pic>
        <p:nvPicPr>
          <p:cNvPr id="12" name="Imagen 11">
            <a:extLst>
              <a:ext uri="{FF2B5EF4-FFF2-40B4-BE49-F238E27FC236}">
                <a16:creationId xmlns:a16="http://schemas.microsoft.com/office/drawing/2014/main" xmlns="" id="{DD3002BC-CFF6-445E-AE5B-F0CDC02C4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928" y="4065045"/>
            <a:ext cx="3411478" cy="2156909"/>
          </a:xfrm>
          <a:prstGeom prst="rect">
            <a:avLst/>
          </a:prstGeom>
          <a:ln>
            <a:noFill/>
          </a:ln>
        </p:spPr>
      </p:pic>
      <p:pic>
        <p:nvPicPr>
          <p:cNvPr id="11" name="Imagen 10">
            <a:extLst>
              <a:ext uri="{FF2B5EF4-FFF2-40B4-BE49-F238E27FC236}">
                <a16:creationId xmlns:a16="http://schemas.microsoft.com/office/drawing/2014/main" xmlns="" id="{30E8C742-51E6-4052-BE3B-D8F334B57A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1389" y="8058819"/>
            <a:ext cx="2730127" cy="1836465"/>
          </a:xfrm>
          <a:prstGeom prst="rect">
            <a:avLst/>
          </a:prstGeom>
        </p:spPr>
      </p:pic>
      <p:pic>
        <p:nvPicPr>
          <p:cNvPr id="9" name="Imagen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3557" y="0"/>
            <a:ext cx="4386643" cy="432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0" y="0"/>
            <a:ext cx="2531741" cy="10287000"/>
          </a:xfrm>
          <a:prstGeom prst="rect">
            <a:avLst/>
          </a:prstGeom>
          <a:solidFill>
            <a:srgbClr val="FBFFFF"/>
          </a:solidFill>
        </p:spPr>
      </p:sp>
      <p:sp>
        <p:nvSpPr>
          <p:cNvPr id="3" name="AutoShape 3"/>
          <p:cNvSpPr/>
          <p:nvPr/>
        </p:nvSpPr>
        <p:spPr>
          <a:xfrm>
            <a:off x="1852598" y="-159617"/>
            <a:ext cx="1428869" cy="10686798"/>
          </a:xfrm>
          <a:prstGeom prst="rect">
            <a:avLst/>
          </a:prstGeom>
          <a:solidFill>
            <a:srgbClr val="FBFFFF">
              <a:alpha val="21960"/>
            </a:srgbClr>
          </a:solidFill>
        </p:spPr>
      </p:sp>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3199" y="127175"/>
            <a:ext cx="2051351" cy="1554054"/>
          </a:xfrm>
          <a:prstGeom prst="rect">
            <a:avLst/>
          </a:prstGeom>
        </p:spPr>
      </p:pic>
      <p:sp>
        <p:nvSpPr>
          <p:cNvPr id="16" name="Rectángulo 15">
            <a:extLst>
              <a:ext uri="{FF2B5EF4-FFF2-40B4-BE49-F238E27FC236}">
                <a16:creationId xmlns:a16="http://schemas.microsoft.com/office/drawing/2014/main" xmlns="" id="{A3240BD0-1832-4B8C-BEE2-3F5B3B11C8D2}"/>
              </a:ext>
            </a:extLst>
          </p:cNvPr>
          <p:cNvSpPr/>
          <p:nvPr/>
        </p:nvSpPr>
        <p:spPr>
          <a:xfrm>
            <a:off x="3124200" y="3009900"/>
            <a:ext cx="8770801" cy="6719788"/>
          </a:xfrm>
          <a:prstGeom prst="rect">
            <a:avLst/>
          </a:prstGeom>
        </p:spPr>
        <p:txBody>
          <a:bodyPr wrap="square">
            <a:spAutoFit/>
          </a:bodyPr>
          <a:lstStyle/>
          <a:p>
            <a:pPr algn="ctr">
              <a:spcAft>
                <a:spcPts val="800"/>
              </a:spcAft>
            </a:pPr>
            <a:r>
              <a:rPr lang="es-MX" sz="40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Las “pequeñas comunidades, movimientos y otras formas de asociación, son una</a:t>
            </a:r>
          </a:p>
          <a:p>
            <a:pPr algn="ctr">
              <a:spcAft>
                <a:spcPts val="800"/>
              </a:spcAft>
            </a:pPr>
            <a:r>
              <a:rPr lang="es-MX" sz="40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riqueza de la Iglesia que el</a:t>
            </a:r>
          </a:p>
          <a:p>
            <a:pPr algn="ctr">
              <a:spcAft>
                <a:spcPts val="800"/>
              </a:spcAft>
            </a:pPr>
            <a:r>
              <a:rPr lang="es-MX" sz="4400" dirty="0">
                <a:solidFill>
                  <a:schemeClr val="bg1"/>
                </a:solidFill>
                <a:latin typeface="Arial" panose="020B0604020202020204" pitchFamily="34" charset="0"/>
                <a:ea typeface="Times New Roman" panose="02020603050405020304" pitchFamily="18" charset="0"/>
                <a:cs typeface="Arial" panose="020B0604020202020204" pitchFamily="34" charset="0"/>
              </a:rPr>
              <a:t>Espíritu suscita para evangelizar  </a:t>
            </a:r>
          </a:p>
          <a:p>
            <a:pPr algn="ctr">
              <a:spcAft>
                <a:spcPts val="800"/>
              </a:spcAft>
            </a:pPr>
            <a:r>
              <a:rPr lang="es-MX" sz="40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todos los ambientes y sectores. </a:t>
            </a:r>
          </a:p>
          <a:p>
            <a:pPr algn="ctr">
              <a:spcAft>
                <a:spcPts val="800"/>
              </a:spcAft>
            </a:pPr>
            <a:r>
              <a:rPr lang="es-MX" sz="40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Muchas veces aportan un nuevo fervor evangelizador y una capacidad de diálogo con el mundo que renuevan a la Iglesia.“  </a:t>
            </a:r>
            <a:endParaRPr lang="es-MX" sz="28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Imagen 8">
            <a:extLst>
              <a:ext uri="{FF2B5EF4-FFF2-40B4-BE49-F238E27FC236}">
                <a16:creationId xmlns:a16="http://schemas.microsoft.com/office/drawing/2014/main" xmlns="" id="{D8DE4812-089C-485E-88A1-64B5020E14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18" y="8548794"/>
            <a:ext cx="2338352" cy="1572931"/>
          </a:xfrm>
          <a:prstGeom prst="rect">
            <a:avLst/>
          </a:prstGeom>
        </p:spPr>
      </p:pic>
      <p:pic>
        <p:nvPicPr>
          <p:cNvPr id="4" name="Imagen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858909" y="3013633"/>
            <a:ext cx="5908529" cy="6351169"/>
          </a:xfrm>
          <a:prstGeom prst="rect">
            <a:avLst/>
          </a:prstGeom>
          <a:ln>
            <a:noFill/>
          </a:ln>
          <a:effectLst>
            <a:outerShdw blurRad="292100" dist="139700" dir="2700000" algn="tl" rotWithShape="0">
              <a:srgbClr val="333333">
                <a:alpha val="65000"/>
              </a:srgbClr>
            </a:outerShdw>
          </a:effectLst>
        </p:spPr>
      </p:pic>
      <p:sp>
        <p:nvSpPr>
          <p:cNvPr id="5" name="CuadroTexto 4">
            <a:extLst>
              <a:ext uri="{FF2B5EF4-FFF2-40B4-BE49-F238E27FC236}">
                <a16:creationId xmlns:a16="http://schemas.microsoft.com/office/drawing/2014/main" xmlns="" id="{C478BCDE-B986-42D5-8D8D-67AAD5F1DF14}"/>
              </a:ext>
            </a:extLst>
          </p:cNvPr>
          <p:cNvSpPr txBox="1"/>
          <p:nvPr/>
        </p:nvSpPr>
        <p:spPr>
          <a:xfrm>
            <a:off x="4275014" y="446699"/>
            <a:ext cx="13392064" cy="1015663"/>
          </a:xfrm>
          <a:prstGeom prst="rect">
            <a:avLst/>
          </a:prstGeom>
          <a:noFill/>
        </p:spPr>
        <p:txBody>
          <a:bodyPr wrap="none" rtlCol="0">
            <a:spAutoFit/>
          </a:bodyPr>
          <a:lstStyle/>
          <a:p>
            <a:r>
              <a:rPr lang="es-MX" sz="6000" cap="all" dirty="0">
                <a:effectLst>
                  <a:outerShdw blurRad="38100" dist="38100" dir="2700000" algn="tl">
                    <a:srgbClr val="000000">
                      <a:alpha val="43137"/>
                    </a:srgbClr>
                  </a:outerShdw>
                </a:effectLst>
              </a:rPr>
              <a:t>Todos somos discípulos misioneros</a:t>
            </a:r>
          </a:p>
        </p:txBody>
      </p:sp>
      <p:sp>
        <p:nvSpPr>
          <p:cNvPr id="6" name="Rectángulo 5">
            <a:extLst>
              <a:ext uri="{FF2B5EF4-FFF2-40B4-BE49-F238E27FC236}">
                <a16:creationId xmlns:a16="http://schemas.microsoft.com/office/drawing/2014/main" xmlns="" id="{9E11BE36-E1A1-4442-A8E5-A663C4B2EDB2}"/>
              </a:ext>
            </a:extLst>
          </p:cNvPr>
          <p:cNvSpPr/>
          <p:nvPr/>
        </p:nvSpPr>
        <p:spPr>
          <a:xfrm>
            <a:off x="5506691" y="1538306"/>
            <a:ext cx="10928711" cy="1323439"/>
          </a:xfrm>
          <a:prstGeom prst="rect">
            <a:avLst/>
          </a:prstGeom>
        </p:spPr>
        <p:txBody>
          <a:bodyPr wrap="square">
            <a:spAutoFit/>
          </a:bodyPr>
          <a:lstStyle/>
          <a:p>
            <a:pPr algn="ctr">
              <a:spcAft>
                <a:spcPts val="800"/>
              </a:spcAft>
            </a:pPr>
            <a:r>
              <a:rPr lang="es-MX" sz="40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Hay que promover la corresponsabilidad de los laicos en la Iglesia. </a:t>
            </a:r>
          </a:p>
        </p:txBody>
      </p:sp>
      <p:sp>
        <p:nvSpPr>
          <p:cNvPr id="7" name="Rectángulo 6">
            <a:extLst>
              <a:ext uri="{FF2B5EF4-FFF2-40B4-BE49-F238E27FC236}">
                <a16:creationId xmlns:a16="http://schemas.microsoft.com/office/drawing/2014/main" xmlns="" id="{1EF87757-9895-4C06-9821-35DDFCFB4507}"/>
              </a:ext>
            </a:extLst>
          </p:cNvPr>
          <p:cNvSpPr/>
          <p:nvPr/>
        </p:nvSpPr>
        <p:spPr>
          <a:xfrm>
            <a:off x="12317203" y="9475394"/>
            <a:ext cx="5468164" cy="646331"/>
          </a:xfrm>
          <a:prstGeom prst="rect">
            <a:avLst/>
          </a:prstGeom>
        </p:spPr>
        <p:txBody>
          <a:bodyPr wrap="none">
            <a:spAutoFit/>
          </a:bodyPr>
          <a:lstStyle/>
          <a:p>
            <a:r>
              <a:rPr lang="es-MX"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s-MX" sz="3600" i="1"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Evangelii</a:t>
            </a:r>
            <a:r>
              <a:rPr lang="es-MX" sz="36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s-MX" sz="3600" i="1"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gaudium</a:t>
            </a:r>
            <a:r>
              <a:rPr lang="es-MX" sz="36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n. 49</a:t>
            </a:r>
            <a:r>
              <a:rPr lang="es-MX" sz="36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endParaRPr lang="es-MX" sz="3600" dirty="0"/>
          </a:p>
        </p:txBody>
      </p:sp>
    </p:spTree>
    <p:extLst>
      <p:ext uri="{BB962C8B-B14F-4D97-AF65-F5344CB8AC3E}">
        <p14:creationId xmlns:p14="http://schemas.microsoft.com/office/powerpoint/2010/main" val="639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rot="16200000">
            <a:off x="9437481" y="-5972848"/>
            <a:ext cx="3063573" cy="14637464"/>
          </a:xfrm>
          <a:prstGeom prst="rect">
            <a:avLst/>
          </a:prstGeom>
          <a:solidFill>
            <a:srgbClr val="8C52FF">
              <a:alpha val="75686"/>
            </a:srgbClr>
          </a:solidFill>
        </p:spPr>
      </p:sp>
      <p:sp>
        <p:nvSpPr>
          <p:cNvPr id="3" name="AutoShape 3"/>
          <p:cNvSpPr/>
          <p:nvPr/>
        </p:nvSpPr>
        <p:spPr>
          <a:xfrm>
            <a:off x="9530331" y="2785899"/>
            <a:ext cx="4764538" cy="7501101"/>
          </a:xfrm>
          <a:prstGeom prst="rect">
            <a:avLst/>
          </a:prstGeom>
          <a:solidFill>
            <a:srgbClr val="FBFFFF">
              <a:alpha val="60000"/>
            </a:srgbClr>
          </a:solidFill>
        </p:spPr>
      </p:sp>
      <p:sp>
        <p:nvSpPr>
          <p:cNvPr id="4" name="AutoShape 4"/>
          <p:cNvSpPr/>
          <p:nvPr/>
        </p:nvSpPr>
        <p:spPr>
          <a:xfrm>
            <a:off x="3650536" y="2785899"/>
            <a:ext cx="8690802" cy="7496562"/>
          </a:xfrm>
          <a:prstGeom prst="rect">
            <a:avLst/>
          </a:prstGeom>
          <a:solidFill>
            <a:srgbClr val="008037">
              <a:alpha val="89803"/>
            </a:srgbClr>
          </a:solidFill>
        </p:spPr>
      </p:sp>
      <p:sp>
        <p:nvSpPr>
          <p:cNvPr id="5" name="TextBox 5"/>
          <p:cNvSpPr txBox="1"/>
          <p:nvPr/>
        </p:nvSpPr>
        <p:spPr>
          <a:xfrm>
            <a:off x="-1919581" y="3574812"/>
            <a:ext cx="7496561" cy="2723374"/>
          </a:xfrm>
          <a:prstGeom prst="rect">
            <a:avLst/>
          </a:prstGeom>
        </p:spPr>
        <p:txBody>
          <a:bodyPr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CONVOCA </a:t>
            </a:r>
          </a:p>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Y</a:t>
            </a:r>
          </a:p>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CONTAGIA</a:t>
            </a:r>
          </a:p>
        </p:txBody>
      </p:sp>
      <p:pic>
        <p:nvPicPr>
          <p:cNvPr id="9" name="Picture 9"/>
          <p:cNvPicPr>
            <a:picLocks noChangeAspect="1"/>
          </p:cNvPicPr>
          <p:nvPr/>
        </p:nvPicPr>
        <p:blipFill>
          <a:blip r:embed="rId3"/>
          <a:srcRect/>
          <a:stretch>
            <a:fillRect/>
          </a:stretch>
        </p:blipFill>
        <p:spPr>
          <a:xfrm>
            <a:off x="319908" y="221544"/>
            <a:ext cx="2847120" cy="2156909"/>
          </a:xfrm>
          <a:prstGeom prst="rect">
            <a:avLst/>
          </a:prstGeom>
        </p:spPr>
      </p:pic>
      <p:sp>
        <p:nvSpPr>
          <p:cNvPr id="6" name="CuadroTexto 5">
            <a:extLst>
              <a:ext uri="{FF2B5EF4-FFF2-40B4-BE49-F238E27FC236}">
                <a16:creationId xmlns:a16="http://schemas.microsoft.com/office/drawing/2014/main" xmlns="" id="{7DF7C8C4-7B88-4028-BE74-83FE0849B543}"/>
              </a:ext>
            </a:extLst>
          </p:cNvPr>
          <p:cNvSpPr txBox="1"/>
          <p:nvPr/>
        </p:nvSpPr>
        <p:spPr>
          <a:xfrm>
            <a:off x="4302966" y="3579351"/>
            <a:ext cx="7674544" cy="6186309"/>
          </a:xfrm>
          <a:prstGeom prst="rect">
            <a:avLst/>
          </a:prstGeom>
          <a:noFill/>
        </p:spPr>
        <p:txBody>
          <a:bodyPr wrap="square" rtlCol="0">
            <a:spAutoFit/>
          </a:bodyPr>
          <a:lstStyle/>
          <a:p>
            <a:pPr algn="ctr"/>
            <a:r>
              <a:rPr lang="es-MX"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MX"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Santísima Virgen María </a:t>
            </a:r>
          </a:p>
          <a:p>
            <a:pPr algn="ctr"/>
            <a:r>
              <a:rPr lang="es-MX"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modelo de corresponsabilidad por excelencia. </a:t>
            </a:r>
          </a:p>
          <a:p>
            <a:pPr algn="ctr"/>
            <a:r>
              <a:rPr lang="es-MX"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María nos enseña el significado de la corresponsabilidad mediante su testimonio personal de vida”. </a:t>
            </a:r>
          </a:p>
        </p:txBody>
      </p:sp>
      <p:sp>
        <p:nvSpPr>
          <p:cNvPr id="11" name="CuadroTexto 10">
            <a:extLst>
              <a:ext uri="{FF2B5EF4-FFF2-40B4-BE49-F238E27FC236}">
                <a16:creationId xmlns:a16="http://schemas.microsoft.com/office/drawing/2014/main" xmlns="" id="{F1766E70-3236-44C9-AD43-53FAA3A72007}"/>
              </a:ext>
            </a:extLst>
          </p:cNvPr>
          <p:cNvSpPr txBox="1"/>
          <p:nvPr/>
        </p:nvSpPr>
        <p:spPr>
          <a:xfrm>
            <a:off x="3897564" y="329893"/>
            <a:ext cx="14143408" cy="1754326"/>
          </a:xfrm>
          <a:prstGeom prst="rect">
            <a:avLst/>
          </a:prstGeom>
          <a:noFill/>
        </p:spPr>
        <p:txBody>
          <a:bodyPr wrap="square" rtlCol="0">
            <a:spAutoFit/>
          </a:bodyPr>
          <a:lstStyle/>
          <a:p>
            <a:pPr algn="ctr"/>
            <a:r>
              <a:rPr lang="es-MX" sz="5400" cap="all" dirty="0">
                <a:solidFill>
                  <a:schemeClr val="bg1"/>
                </a:solidFill>
                <a:latin typeface="Quando" panose="020B0604020202020204" charset="0"/>
              </a:rPr>
              <a:t>La Virgen María es </a:t>
            </a:r>
          </a:p>
          <a:p>
            <a:pPr algn="ctr"/>
            <a:r>
              <a:rPr lang="es-MX" sz="5400" cap="all" dirty="0">
                <a:solidFill>
                  <a:schemeClr val="bg1"/>
                </a:solidFill>
                <a:latin typeface="Quando" panose="020B0604020202020204" charset="0"/>
              </a:rPr>
              <a:t>“Modelo de corresponsabilidad”.</a:t>
            </a:r>
          </a:p>
        </p:txBody>
      </p:sp>
      <p:pic>
        <p:nvPicPr>
          <p:cNvPr id="12" name="Imagen 11">
            <a:extLst>
              <a:ext uri="{FF2B5EF4-FFF2-40B4-BE49-F238E27FC236}">
                <a16:creationId xmlns:a16="http://schemas.microsoft.com/office/drawing/2014/main" xmlns="" id="{ABF119D3-C9E2-4F40-95F1-F09CA4290F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466" y="8719457"/>
            <a:ext cx="2479306" cy="1567543"/>
          </a:xfrm>
          <a:prstGeom prst="rect">
            <a:avLst/>
          </a:prstGeom>
          <a:ln>
            <a:noFill/>
          </a:ln>
        </p:spPr>
      </p:pic>
      <p:pic>
        <p:nvPicPr>
          <p:cNvPr id="8" name="Imagen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13892" y="2785899"/>
            <a:ext cx="5974108" cy="7496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41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235509" y="0"/>
            <a:ext cx="3464780" cy="10102606"/>
          </a:xfrm>
          <a:prstGeom prst="rect">
            <a:avLst/>
          </a:prstGeom>
          <a:solidFill>
            <a:srgbClr val="FBFFFF"/>
          </a:solidFill>
        </p:spPr>
      </p:sp>
      <p:sp>
        <p:nvSpPr>
          <p:cNvPr id="3" name="AutoShape 3"/>
          <p:cNvSpPr/>
          <p:nvPr/>
        </p:nvSpPr>
        <p:spPr>
          <a:xfrm>
            <a:off x="3229271" y="-61416"/>
            <a:ext cx="734721" cy="10328720"/>
          </a:xfrm>
          <a:prstGeom prst="rect">
            <a:avLst/>
          </a:prstGeom>
          <a:solidFill>
            <a:srgbClr val="008037"/>
          </a:solidFill>
        </p:spPr>
      </p:sp>
      <p:pic>
        <p:nvPicPr>
          <p:cNvPr id="4" name="Picture 4"/>
          <p:cNvPicPr>
            <a:picLocks noChangeAspect="1"/>
          </p:cNvPicPr>
          <p:nvPr/>
        </p:nvPicPr>
        <p:blipFill>
          <a:blip r:embed="rId3"/>
          <a:srcRect/>
          <a:stretch>
            <a:fillRect/>
          </a:stretch>
        </p:blipFill>
        <p:spPr>
          <a:xfrm>
            <a:off x="106351" y="615783"/>
            <a:ext cx="2847120" cy="2156909"/>
          </a:xfrm>
          <a:prstGeom prst="rect">
            <a:avLst/>
          </a:prstGeom>
        </p:spPr>
      </p:pic>
      <p:sp>
        <p:nvSpPr>
          <p:cNvPr id="6" name="Rectángulo 5">
            <a:extLst>
              <a:ext uri="{FF2B5EF4-FFF2-40B4-BE49-F238E27FC236}">
                <a16:creationId xmlns:a16="http://schemas.microsoft.com/office/drawing/2014/main" xmlns="" id="{6BEA2B2F-5BC5-426C-85E7-D82101C0D3AB}"/>
              </a:ext>
            </a:extLst>
          </p:cNvPr>
          <p:cNvSpPr/>
          <p:nvPr/>
        </p:nvSpPr>
        <p:spPr>
          <a:xfrm>
            <a:off x="-2357740" y="4820334"/>
            <a:ext cx="7709241" cy="769441"/>
          </a:xfrm>
          <a:prstGeom prst="rect">
            <a:avLst/>
          </a:prstGeom>
        </p:spPr>
        <p:txBody>
          <a:bodyPr wrap="square">
            <a:spAutoFit/>
          </a:bodyPr>
          <a:lstStyle/>
          <a:p>
            <a:pPr algn="ctr"/>
            <a:r>
              <a:rPr lang="en-US" sz="4400" b="1" spc="108" dirty="0">
                <a:solidFill>
                  <a:srgbClr val="7030A0"/>
                </a:solidFill>
                <a:effectLst>
                  <a:outerShdw blurRad="38100" dist="38100" dir="2700000" algn="tl">
                    <a:srgbClr val="000000">
                      <a:alpha val="43137"/>
                    </a:srgbClr>
                  </a:outerShdw>
                </a:effectLst>
                <a:latin typeface="Quando Italics"/>
              </a:rPr>
              <a:t>Reflexiona</a:t>
            </a:r>
            <a:r>
              <a:rPr lang="en-US" sz="3600" b="1" spc="108" dirty="0">
                <a:solidFill>
                  <a:srgbClr val="7030A0"/>
                </a:solidFill>
                <a:effectLst>
                  <a:outerShdw blurRad="38100" dist="38100" dir="2700000" algn="tl">
                    <a:srgbClr val="000000">
                      <a:alpha val="43137"/>
                    </a:srgbClr>
                  </a:outerShdw>
                </a:effectLst>
                <a:latin typeface="Quando Italics"/>
              </a:rPr>
              <a:t>…</a:t>
            </a:r>
            <a:endParaRPr lang="es-MX" sz="36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xmlns="" id="{CCB77755-F09E-474B-8A90-4F16D637A42B}"/>
              </a:ext>
            </a:extLst>
          </p:cNvPr>
          <p:cNvSpPr/>
          <p:nvPr/>
        </p:nvSpPr>
        <p:spPr>
          <a:xfrm>
            <a:off x="4300077" y="753388"/>
            <a:ext cx="14075102" cy="8780224"/>
          </a:xfrm>
          <a:prstGeom prst="rect">
            <a:avLst/>
          </a:prstGeom>
        </p:spPr>
        <p:txBody>
          <a:bodyPr wrap="square">
            <a:spAutoFit/>
          </a:bodyPr>
          <a:lstStyle/>
          <a:p>
            <a:pPr marL="571500" lvl="0" indent="-571500">
              <a:lnSpc>
                <a:spcPct val="115000"/>
              </a:lnSpc>
              <a:spcAft>
                <a:spcPts val="0"/>
              </a:spcAft>
              <a:buFont typeface="Wingdings" panose="05000000000000000000" pitchFamily="2" charset="2"/>
              <a:buChar char="ü"/>
            </a:pPr>
            <a:r>
              <a:rPr lang="es-MX" sz="3800" dirty="0">
                <a:solidFill>
                  <a:schemeClr val="bg1"/>
                </a:solidFill>
                <a:latin typeface="Arial" panose="020B0604020202020204" pitchFamily="34" charset="0"/>
              </a:rPr>
              <a:t>¿Sé cuáles son mis talentos? ¿Reflexiono sobre  mi responsabilidad de compartirlos?</a:t>
            </a:r>
          </a:p>
          <a:p>
            <a:pPr marL="571500" lvl="0" indent="-571500">
              <a:lnSpc>
                <a:spcPct val="115000"/>
              </a:lnSpc>
              <a:spcAft>
                <a:spcPts val="0"/>
              </a:spcAft>
              <a:buFont typeface="Wingdings" panose="05000000000000000000" pitchFamily="2" charset="2"/>
              <a:buChar char="ü"/>
            </a:pPr>
            <a:endParaRPr lang="es-MX" sz="2400" dirty="0">
              <a:solidFill>
                <a:schemeClr val="bg1"/>
              </a:solidFill>
              <a:latin typeface="Arial" panose="020B0604020202020204" pitchFamily="34" charset="0"/>
            </a:endParaRPr>
          </a:p>
          <a:p>
            <a:pPr marL="571500" lvl="0" indent="-571500">
              <a:lnSpc>
                <a:spcPct val="115000"/>
              </a:lnSpc>
              <a:spcAft>
                <a:spcPts val="0"/>
              </a:spcAft>
              <a:buFont typeface="Wingdings" panose="05000000000000000000" pitchFamily="2" charset="2"/>
              <a:buChar char="ü"/>
            </a:pPr>
            <a:r>
              <a:rPr lang="es-MX" sz="3800" dirty="0">
                <a:solidFill>
                  <a:schemeClr val="bg1"/>
                </a:solidFill>
                <a:latin typeface="Arial" panose="020B0604020202020204" pitchFamily="34" charset="0"/>
              </a:rPr>
              <a:t>¿Alguna vez he hecho un examen de conciencia sobre la forma </a:t>
            </a:r>
            <a:r>
              <a:rPr lang="es-MX" sz="3800" dirty="0" smtClean="0">
                <a:solidFill>
                  <a:schemeClr val="bg1"/>
                </a:solidFill>
                <a:latin typeface="Arial" panose="020B0604020202020204" pitchFamily="34" charset="0"/>
              </a:rPr>
              <a:t> </a:t>
            </a:r>
            <a:r>
              <a:rPr lang="es-MX" sz="3800" dirty="0">
                <a:solidFill>
                  <a:schemeClr val="bg1"/>
                </a:solidFill>
                <a:latin typeface="Arial" panose="020B0604020202020204" pitchFamily="34" charset="0"/>
              </a:rPr>
              <a:t>cómo hablo, cómo conduzco un auto, cómo trato a quienes me dan un servicio, etc.</a:t>
            </a:r>
          </a:p>
          <a:p>
            <a:pPr marL="171450" lvl="0" indent="-171450">
              <a:lnSpc>
                <a:spcPct val="115000"/>
              </a:lnSpc>
              <a:spcAft>
                <a:spcPts val="0"/>
              </a:spcAft>
              <a:buFont typeface="Wingdings" panose="05000000000000000000" pitchFamily="2" charset="2"/>
              <a:buChar char="ü"/>
            </a:pPr>
            <a:endParaRPr lang="es-ES" sz="2400" dirty="0">
              <a:solidFill>
                <a:schemeClr val="bg1"/>
              </a:solidFill>
              <a:latin typeface="Arial" panose="020B0604020202020204" pitchFamily="34" charset="0"/>
            </a:endParaRPr>
          </a:p>
          <a:p>
            <a:pPr marL="171450" lvl="0" indent="-171450">
              <a:lnSpc>
                <a:spcPct val="115000"/>
              </a:lnSpc>
              <a:spcAft>
                <a:spcPts val="0"/>
              </a:spcAft>
              <a:buFont typeface="Wingdings" panose="05000000000000000000" pitchFamily="2" charset="2"/>
              <a:buChar char="ü"/>
            </a:pPr>
            <a:endParaRPr lang="es-ES" sz="1200" dirty="0">
              <a:solidFill>
                <a:schemeClr val="bg1"/>
              </a:solidFill>
              <a:latin typeface="Arial" panose="020B0604020202020204" pitchFamily="34" charset="0"/>
              <a:ea typeface="Times New Roman" panose="02020603050405020304" pitchFamily="18" charset="0"/>
            </a:endParaRPr>
          </a:p>
          <a:p>
            <a:pPr marL="571500" lvl="0" indent="-571500">
              <a:lnSpc>
                <a:spcPct val="115000"/>
              </a:lnSpc>
              <a:spcAft>
                <a:spcPts val="0"/>
              </a:spcAft>
              <a:buFont typeface="Wingdings" panose="05000000000000000000" pitchFamily="2" charset="2"/>
              <a:buChar char="ü"/>
            </a:pPr>
            <a:r>
              <a:rPr lang="es-MX" sz="3800" dirty="0">
                <a:solidFill>
                  <a:schemeClr val="bg1"/>
                </a:solidFill>
                <a:latin typeface="Arial" panose="020B0604020202020204" pitchFamily="34" charset="0"/>
              </a:rPr>
              <a:t>¿Conozco la doctrina social de la Iglesia? ¿Por qué?</a:t>
            </a:r>
          </a:p>
          <a:p>
            <a:pPr marL="571500" lvl="0" indent="-571500">
              <a:lnSpc>
                <a:spcPct val="115000"/>
              </a:lnSpc>
              <a:spcAft>
                <a:spcPts val="0"/>
              </a:spcAft>
              <a:buFont typeface="Wingdings" panose="05000000000000000000" pitchFamily="2" charset="2"/>
              <a:buChar char="ü"/>
            </a:pPr>
            <a:endParaRPr lang="es-ES" sz="2000" dirty="0">
              <a:solidFill>
                <a:schemeClr val="bg1"/>
              </a:solidFill>
              <a:latin typeface="Arial" panose="020B0604020202020204" pitchFamily="34" charset="0"/>
              <a:ea typeface="Times New Roman" panose="02020603050405020304" pitchFamily="18" charset="0"/>
            </a:endParaRPr>
          </a:p>
          <a:p>
            <a:pPr marL="571500" lvl="0" indent="-571500">
              <a:lnSpc>
                <a:spcPct val="115000"/>
              </a:lnSpc>
              <a:spcAft>
                <a:spcPts val="0"/>
              </a:spcAft>
              <a:buFont typeface="Wingdings" panose="05000000000000000000" pitchFamily="2" charset="2"/>
              <a:buChar char="ü"/>
            </a:pPr>
            <a:r>
              <a:rPr lang="es-ES" sz="3800" dirty="0">
                <a:solidFill>
                  <a:schemeClr val="bg1"/>
                </a:solidFill>
                <a:latin typeface="Arial" panose="020B0604020202020204" pitchFamily="34" charset="0"/>
                <a:ea typeface="Arial Unicode MS"/>
              </a:rPr>
              <a:t>¿Promuevo la justicia social</a:t>
            </a:r>
            <a:r>
              <a:rPr lang="es-ES" sz="3800" dirty="0">
                <a:solidFill>
                  <a:schemeClr val="bg1"/>
                </a:solidFill>
                <a:latin typeface="Arial" panose="020B0604020202020204" pitchFamily="34" charset="0"/>
              </a:rPr>
              <a:t>? ¿Cómo?  </a:t>
            </a:r>
          </a:p>
          <a:p>
            <a:pPr marL="171450" lvl="0" indent="-171450">
              <a:lnSpc>
                <a:spcPct val="115000"/>
              </a:lnSpc>
              <a:spcAft>
                <a:spcPts val="0"/>
              </a:spcAft>
              <a:buFont typeface="Wingdings" panose="05000000000000000000" pitchFamily="2" charset="2"/>
              <a:buChar char="ü"/>
            </a:pPr>
            <a:endParaRPr lang="es-MX" sz="1200" dirty="0">
              <a:solidFill>
                <a:schemeClr val="bg1"/>
              </a:solidFill>
              <a:latin typeface="Times New Roman" panose="02020603050405020304" pitchFamily="18" charset="0"/>
              <a:ea typeface="Times New Roman" panose="02020603050405020304" pitchFamily="18" charset="0"/>
            </a:endParaRPr>
          </a:p>
          <a:p>
            <a:pPr marL="171450" lvl="0" indent="-171450">
              <a:lnSpc>
                <a:spcPct val="115000"/>
              </a:lnSpc>
              <a:spcAft>
                <a:spcPts val="0"/>
              </a:spcAft>
              <a:buFont typeface="Wingdings" panose="05000000000000000000" pitchFamily="2" charset="2"/>
              <a:buChar char="ü"/>
            </a:pPr>
            <a:endParaRPr lang="es-MX" sz="2000" dirty="0">
              <a:solidFill>
                <a:schemeClr val="bg1"/>
              </a:solidFill>
              <a:latin typeface="Times New Roman" panose="02020603050405020304" pitchFamily="18" charset="0"/>
              <a:ea typeface="Times New Roman" panose="02020603050405020304" pitchFamily="18" charset="0"/>
            </a:endParaRPr>
          </a:p>
          <a:p>
            <a:pPr marL="571500" lvl="0" indent="-571500">
              <a:lnSpc>
                <a:spcPct val="115000"/>
              </a:lnSpc>
              <a:spcAft>
                <a:spcPts val="0"/>
              </a:spcAft>
              <a:buFont typeface="Wingdings" panose="05000000000000000000" pitchFamily="2" charset="2"/>
              <a:buChar char="ü"/>
            </a:pPr>
            <a:r>
              <a:rPr lang="es-MX" sz="3800" dirty="0">
                <a:solidFill>
                  <a:schemeClr val="bg1"/>
                </a:solidFill>
                <a:latin typeface="Arial" panose="020B0604020202020204" pitchFamily="34" charset="0"/>
              </a:rPr>
              <a:t> ¿Se me dificulta compartir responsabilidades? ¿Por qué?</a:t>
            </a:r>
          </a:p>
          <a:p>
            <a:pPr marL="171450" lvl="0" indent="-171450">
              <a:lnSpc>
                <a:spcPct val="115000"/>
              </a:lnSpc>
              <a:spcAft>
                <a:spcPts val="0"/>
              </a:spcAft>
              <a:buFont typeface="Wingdings" panose="05000000000000000000" pitchFamily="2" charset="2"/>
              <a:buChar char="ü"/>
            </a:pPr>
            <a:endParaRPr lang="es-MX" sz="1200" dirty="0">
              <a:solidFill>
                <a:schemeClr val="bg1"/>
              </a:solidFill>
              <a:latin typeface="Arial" panose="020B0604020202020204" pitchFamily="34" charset="0"/>
            </a:endParaRPr>
          </a:p>
          <a:p>
            <a:pPr marL="171450" lvl="0" indent="-171450">
              <a:lnSpc>
                <a:spcPct val="115000"/>
              </a:lnSpc>
              <a:spcAft>
                <a:spcPts val="0"/>
              </a:spcAft>
              <a:buFont typeface="Wingdings" panose="05000000000000000000" pitchFamily="2" charset="2"/>
              <a:buChar char="ü"/>
            </a:pPr>
            <a:endParaRPr lang="es-MX" sz="2800" dirty="0">
              <a:solidFill>
                <a:schemeClr val="bg1"/>
              </a:solidFill>
              <a:latin typeface="Arial" panose="020B0604020202020204" pitchFamily="34" charset="0"/>
            </a:endParaRPr>
          </a:p>
          <a:p>
            <a:pPr marL="571500" lvl="0" indent="-571500">
              <a:lnSpc>
                <a:spcPct val="115000"/>
              </a:lnSpc>
              <a:spcAft>
                <a:spcPts val="0"/>
              </a:spcAft>
              <a:buFont typeface="Wingdings" panose="05000000000000000000" pitchFamily="2" charset="2"/>
              <a:buChar char="ü"/>
            </a:pPr>
            <a:r>
              <a:rPr lang="es-MX" sz="3800" dirty="0">
                <a:solidFill>
                  <a:schemeClr val="bg1"/>
                </a:solidFill>
                <a:latin typeface="Arial" panose="020B0604020202020204" pitchFamily="34" charset="0"/>
              </a:rPr>
              <a:t>¿Soy consciente de la responsabilidad de mi testimonio? </a:t>
            </a:r>
            <a:endParaRPr lang="es-MX" sz="3800" dirty="0">
              <a:solidFill>
                <a:schemeClr val="bg1"/>
              </a:solidFill>
              <a:latin typeface="Times New Roman" panose="02020603050405020304" pitchFamily="18" charset="0"/>
              <a:ea typeface="Times New Roman" panose="02020603050405020304" pitchFamily="18" charset="0"/>
            </a:endParaRPr>
          </a:p>
        </p:txBody>
      </p:sp>
      <p:pic>
        <p:nvPicPr>
          <p:cNvPr id="9" name="Imagen 8">
            <a:extLst>
              <a:ext uri="{FF2B5EF4-FFF2-40B4-BE49-F238E27FC236}">
                <a16:creationId xmlns:a16="http://schemas.microsoft.com/office/drawing/2014/main" xmlns="" id="{B64437E5-0698-45C0-A96F-6606289EB0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9319" y="8686855"/>
            <a:ext cx="2338352" cy="15729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rot="16200000">
            <a:off x="10150118" y="-6499582"/>
            <a:ext cx="1638300" cy="14637464"/>
          </a:xfrm>
          <a:prstGeom prst="rect">
            <a:avLst/>
          </a:prstGeom>
          <a:solidFill>
            <a:srgbClr val="8C52FF">
              <a:alpha val="75686"/>
            </a:srgbClr>
          </a:solidFill>
        </p:spPr>
      </p:sp>
      <p:sp>
        <p:nvSpPr>
          <p:cNvPr id="3" name="AutoShape 3"/>
          <p:cNvSpPr/>
          <p:nvPr/>
        </p:nvSpPr>
        <p:spPr>
          <a:xfrm>
            <a:off x="9530331" y="2785899"/>
            <a:ext cx="4764538" cy="7501101"/>
          </a:xfrm>
          <a:prstGeom prst="rect">
            <a:avLst/>
          </a:prstGeom>
          <a:solidFill>
            <a:srgbClr val="FBFFFF">
              <a:alpha val="60000"/>
            </a:srgbClr>
          </a:solidFill>
        </p:spPr>
      </p:sp>
      <p:sp>
        <p:nvSpPr>
          <p:cNvPr id="4" name="AutoShape 4"/>
          <p:cNvSpPr/>
          <p:nvPr/>
        </p:nvSpPr>
        <p:spPr>
          <a:xfrm>
            <a:off x="3650536" y="1638301"/>
            <a:ext cx="14637464" cy="8644160"/>
          </a:xfrm>
          <a:prstGeom prst="rect">
            <a:avLst/>
          </a:prstGeom>
          <a:solidFill>
            <a:srgbClr val="008037">
              <a:alpha val="89803"/>
            </a:srgbClr>
          </a:solidFill>
        </p:spPr>
      </p:sp>
      <p:pic>
        <p:nvPicPr>
          <p:cNvPr id="9" name="Picture 9"/>
          <p:cNvPicPr>
            <a:picLocks noChangeAspect="1"/>
          </p:cNvPicPr>
          <p:nvPr/>
        </p:nvPicPr>
        <p:blipFill>
          <a:blip r:embed="rId3"/>
          <a:srcRect/>
          <a:stretch>
            <a:fillRect/>
          </a:stretch>
        </p:blipFill>
        <p:spPr>
          <a:xfrm>
            <a:off x="319908" y="221544"/>
            <a:ext cx="2847120" cy="2156909"/>
          </a:xfrm>
          <a:prstGeom prst="rect">
            <a:avLst/>
          </a:prstGeom>
        </p:spPr>
      </p:pic>
      <p:sp>
        <p:nvSpPr>
          <p:cNvPr id="6" name="CuadroTexto 5">
            <a:extLst>
              <a:ext uri="{FF2B5EF4-FFF2-40B4-BE49-F238E27FC236}">
                <a16:creationId xmlns:a16="http://schemas.microsoft.com/office/drawing/2014/main" xmlns="" id="{7DF7C8C4-7B88-4028-BE74-83FE0849B543}"/>
              </a:ext>
            </a:extLst>
          </p:cNvPr>
          <p:cNvSpPr txBox="1"/>
          <p:nvPr/>
        </p:nvSpPr>
        <p:spPr>
          <a:xfrm>
            <a:off x="3588866" y="5003542"/>
            <a:ext cx="14637463" cy="5016758"/>
          </a:xfrm>
          <a:prstGeom prst="rect">
            <a:avLst/>
          </a:prstGeom>
          <a:noFill/>
        </p:spPr>
        <p:txBody>
          <a:bodyPr wrap="square" rtlCol="0">
            <a:spAutoFit/>
          </a:bodyPr>
          <a:lstStyle/>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Más oración para escuchar, comprender, promover a los demás, empezando por mi propia familia y</a:t>
            </a:r>
          </a:p>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mi comunidad CEFAS.</a:t>
            </a:r>
          </a:p>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nuestra fe crezca para dar un verdadero testimonio, </a:t>
            </a:r>
          </a:p>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no tengamos miedo de acercarnos, ayudar y acompañar </a:t>
            </a:r>
          </a:p>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quienes enfrentan lo malo de la pandemia, la pobreza, </a:t>
            </a:r>
          </a:p>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están solos/as o sufren. Te lo pedimos en el nombre de Jesús.</a:t>
            </a:r>
          </a:p>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Amén. </a:t>
            </a:r>
          </a:p>
        </p:txBody>
      </p:sp>
      <p:sp>
        <p:nvSpPr>
          <p:cNvPr id="11" name="CuadroTexto 10">
            <a:extLst>
              <a:ext uri="{FF2B5EF4-FFF2-40B4-BE49-F238E27FC236}">
                <a16:creationId xmlns:a16="http://schemas.microsoft.com/office/drawing/2014/main" xmlns="" id="{F1766E70-3236-44C9-AD43-53FAA3A72007}"/>
              </a:ext>
            </a:extLst>
          </p:cNvPr>
          <p:cNvSpPr txBox="1"/>
          <p:nvPr/>
        </p:nvSpPr>
        <p:spPr>
          <a:xfrm>
            <a:off x="8028596" y="357485"/>
            <a:ext cx="14143408" cy="923330"/>
          </a:xfrm>
          <a:prstGeom prst="rect">
            <a:avLst/>
          </a:prstGeom>
          <a:noFill/>
        </p:spPr>
        <p:txBody>
          <a:bodyPr wrap="square" rtlCol="0">
            <a:spAutoFit/>
          </a:bodyPr>
          <a:lstStyle/>
          <a:p>
            <a:pPr algn="ctr"/>
            <a:r>
              <a:rPr lang="es-MX" sz="5400" cap="all" dirty="0">
                <a:solidFill>
                  <a:schemeClr val="bg1"/>
                </a:solidFill>
                <a:latin typeface="Quando" panose="020B0604020202020204" charset="0"/>
              </a:rPr>
              <a:t>ORemos</a:t>
            </a:r>
          </a:p>
        </p:txBody>
      </p:sp>
      <p:pic>
        <p:nvPicPr>
          <p:cNvPr id="12" name="Imagen 11">
            <a:extLst>
              <a:ext uri="{FF2B5EF4-FFF2-40B4-BE49-F238E27FC236}">
                <a16:creationId xmlns:a16="http://schemas.microsoft.com/office/drawing/2014/main" xmlns="" id="{ABF119D3-C9E2-4F40-95F1-F09CA4290F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466" y="8719457"/>
            <a:ext cx="2479306" cy="1567543"/>
          </a:xfrm>
          <a:prstGeom prst="rect">
            <a:avLst/>
          </a:prstGeom>
          <a:ln>
            <a:noFill/>
          </a:ln>
        </p:spPr>
      </p:pic>
      <p:pic>
        <p:nvPicPr>
          <p:cNvPr id="7" name="Imagen 6">
            <a:extLst>
              <a:ext uri="{FF2B5EF4-FFF2-40B4-BE49-F238E27FC236}">
                <a16:creationId xmlns:a16="http://schemas.microsoft.com/office/drawing/2014/main" xmlns="" id="{150F3668-6888-49DE-A349-51DC40C6D2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7620" b="4917"/>
          <a:stretch/>
        </p:blipFill>
        <p:spPr>
          <a:xfrm>
            <a:off x="4560340" y="451409"/>
            <a:ext cx="7699188" cy="4491753"/>
          </a:xfrm>
          <a:prstGeom prst="rect">
            <a:avLst/>
          </a:prstGeom>
        </p:spPr>
      </p:pic>
      <p:sp>
        <p:nvSpPr>
          <p:cNvPr id="10" name="CuadroTexto 9">
            <a:extLst>
              <a:ext uri="{FF2B5EF4-FFF2-40B4-BE49-F238E27FC236}">
                <a16:creationId xmlns:a16="http://schemas.microsoft.com/office/drawing/2014/main" xmlns="" id="{4B71C78B-8304-45C5-BB78-08C4AE4A109A}"/>
              </a:ext>
            </a:extLst>
          </p:cNvPr>
          <p:cNvSpPr txBox="1"/>
          <p:nvPr/>
        </p:nvSpPr>
        <p:spPr>
          <a:xfrm>
            <a:off x="12501282" y="2021910"/>
            <a:ext cx="5791200" cy="3077766"/>
          </a:xfrm>
          <a:prstGeom prst="rect">
            <a:avLst/>
          </a:prstGeom>
          <a:noFill/>
        </p:spPr>
        <p:txBody>
          <a:bodyPr wrap="square" rtlCol="0">
            <a:spAutoFit/>
          </a:bodyPr>
          <a:lstStyle/>
          <a:p>
            <a:r>
              <a:rPr lang="es-MX" sz="4400" dirty="0">
                <a:solidFill>
                  <a:schemeClr val="bg1"/>
                </a:solidFill>
              </a:rPr>
              <a:t>Señor, danos la sabiduría para ser corresponsables en nuestra misión. </a:t>
            </a:r>
          </a:p>
          <a:p>
            <a:endParaRPr lang="es-MX" dirty="0"/>
          </a:p>
        </p:txBody>
      </p:sp>
    </p:spTree>
    <p:extLst>
      <p:ext uri="{BB962C8B-B14F-4D97-AF65-F5344CB8AC3E}">
        <p14:creationId xmlns:p14="http://schemas.microsoft.com/office/powerpoint/2010/main" val="22179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TextBox 2"/>
          <p:cNvSpPr txBox="1"/>
          <p:nvPr/>
        </p:nvSpPr>
        <p:spPr>
          <a:xfrm>
            <a:off x="835490" y="827539"/>
            <a:ext cx="13407059" cy="3048720"/>
          </a:xfrm>
          <a:prstGeom prst="rect">
            <a:avLst/>
          </a:prstGeom>
        </p:spPr>
        <p:txBody>
          <a:bodyPr vert="horz" wrap="square" lIns="0" tIns="0" rIns="0" bIns="0" rtlCol="0" anchor="t">
            <a:spAutoFit/>
          </a:bodyPr>
          <a:lstStyle/>
          <a:p>
            <a:pPr algn="ctr">
              <a:lnSpc>
                <a:spcPts val="7800"/>
              </a:lnSpc>
            </a:pPr>
            <a:r>
              <a:rPr lang="en-US" sz="8800" spc="60" dirty="0" err="1">
                <a:solidFill>
                  <a:srgbClr val="FBFFFF"/>
                </a:solidFill>
                <a:latin typeface="Quando"/>
              </a:rPr>
              <a:t>Comunícate</a:t>
            </a:r>
            <a:r>
              <a:rPr lang="en-US" sz="8800" spc="60" dirty="0">
                <a:solidFill>
                  <a:srgbClr val="FBFFFF"/>
                </a:solidFill>
                <a:latin typeface="Quando"/>
              </a:rPr>
              <a:t>, </a:t>
            </a:r>
            <a:r>
              <a:rPr lang="en-US" sz="8800" spc="60" dirty="0" err="1">
                <a:solidFill>
                  <a:srgbClr val="FBFFFF"/>
                </a:solidFill>
                <a:latin typeface="Quando"/>
              </a:rPr>
              <a:t>comparte</a:t>
            </a:r>
            <a:r>
              <a:rPr lang="en-US" sz="8800" spc="60" dirty="0">
                <a:solidFill>
                  <a:srgbClr val="FBFFFF"/>
                </a:solidFill>
                <a:latin typeface="Quando"/>
              </a:rPr>
              <a:t> </a:t>
            </a:r>
            <a:r>
              <a:rPr lang="en-US" sz="8800" spc="60" dirty="0" err="1">
                <a:solidFill>
                  <a:srgbClr val="FBFFFF"/>
                </a:solidFill>
                <a:latin typeface="Quando"/>
              </a:rPr>
              <a:t>tu</a:t>
            </a:r>
            <a:r>
              <a:rPr lang="en-US" sz="8800" spc="60" dirty="0">
                <a:solidFill>
                  <a:srgbClr val="FBFFFF"/>
                </a:solidFill>
                <a:latin typeface="Quando"/>
              </a:rPr>
              <a:t> </a:t>
            </a:r>
            <a:r>
              <a:rPr lang="en-US" sz="8800" spc="60" dirty="0" err="1">
                <a:solidFill>
                  <a:srgbClr val="FBFFFF"/>
                </a:solidFill>
                <a:latin typeface="Quando"/>
              </a:rPr>
              <a:t>experiencia</a:t>
            </a:r>
            <a:r>
              <a:rPr lang="en-US" sz="8800" spc="60" dirty="0">
                <a:solidFill>
                  <a:srgbClr val="FBFFFF"/>
                </a:solidFill>
                <a:latin typeface="Quando"/>
              </a:rPr>
              <a:t> y </a:t>
            </a:r>
            <a:r>
              <a:rPr lang="en-US" sz="8800" spc="60" dirty="0" err="1">
                <a:solidFill>
                  <a:srgbClr val="FBFFFF"/>
                </a:solidFill>
                <a:latin typeface="Quando"/>
              </a:rPr>
              <a:t>sugerencias</a:t>
            </a:r>
            <a:r>
              <a:rPr lang="en-US" sz="8800" spc="60" dirty="0">
                <a:solidFill>
                  <a:srgbClr val="FBFFFF"/>
                </a:solidFill>
                <a:latin typeface="Quando"/>
              </a:rPr>
              <a:t> de cómo </a:t>
            </a:r>
            <a:r>
              <a:rPr lang="en-US" sz="8800" spc="60" dirty="0" err="1">
                <a:solidFill>
                  <a:srgbClr val="FBFFFF"/>
                </a:solidFill>
                <a:latin typeface="Quando"/>
              </a:rPr>
              <a:t>promover</a:t>
            </a:r>
            <a:r>
              <a:rPr lang="en-US" sz="8800" spc="60" dirty="0">
                <a:solidFill>
                  <a:srgbClr val="FBFFFF"/>
                </a:solidFill>
                <a:latin typeface="Quando"/>
              </a:rPr>
              <a:t> la </a:t>
            </a:r>
            <a:r>
              <a:rPr lang="en-US" sz="8800" spc="60" dirty="0" err="1">
                <a:solidFill>
                  <a:srgbClr val="FBFFFF"/>
                </a:solidFill>
                <a:latin typeface="Quando"/>
              </a:rPr>
              <a:t>virtud</a:t>
            </a:r>
            <a:r>
              <a:rPr lang="en-US" sz="8800" spc="60" dirty="0">
                <a:solidFill>
                  <a:srgbClr val="FBFFFF"/>
                </a:solidFill>
                <a:latin typeface="Quando"/>
              </a:rPr>
              <a:t>.</a:t>
            </a:r>
          </a:p>
        </p:txBody>
      </p:sp>
      <p:grpSp>
        <p:nvGrpSpPr>
          <p:cNvPr id="3" name="Group 3"/>
          <p:cNvGrpSpPr/>
          <p:nvPr/>
        </p:nvGrpSpPr>
        <p:grpSpPr>
          <a:xfrm>
            <a:off x="6784631" y="5511285"/>
            <a:ext cx="11503369" cy="1566017"/>
            <a:chOff x="-1232269" y="2245710"/>
            <a:chExt cx="15337827" cy="2088022"/>
          </a:xfrm>
        </p:grpSpPr>
        <p:sp>
          <p:nvSpPr>
            <p:cNvPr id="5" name="TextBox 5"/>
            <p:cNvSpPr txBox="1"/>
            <p:nvPr/>
          </p:nvSpPr>
          <p:spPr>
            <a:xfrm>
              <a:off x="2741062" y="2245710"/>
              <a:ext cx="11364496" cy="769441"/>
            </a:xfrm>
            <a:prstGeom prst="rect">
              <a:avLst/>
            </a:prstGeom>
          </p:spPr>
          <p:txBody>
            <a:bodyPr lIns="0" tIns="0" rIns="0" bIns="0" rtlCol="0" anchor="t">
              <a:spAutoFit/>
            </a:bodyPr>
            <a:lstStyle/>
            <a:p>
              <a:pPr>
                <a:lnSpc>
                  <a:spcPts val="4500"/>
                </a:lnSpc>
              </a:pPr>
              <a:r>
                <a:rPr lang="en-US" sz="4400" spc="30" dirty="0">
                  <a:solidFill>
                    <a:srgbClr val="FBFFFF"/>
                  </a:solidFill>
                  <a:effectLst>
                    <a:outerShdw blurRad="38100" dist="38100" dir="2700000" algn="tl">
                      <a:srgbClr val="000000">
                        <a:alpha val="43137"/>
                      </a:srgbClr>
                    </a:outerShdw>
                  </a:effectLst>
                  <a:latin typeface="Montserrat"/>
                </a:rPr>
                <a:t>info@cefasmx.org</a:t>
              </a:r>
            </a:p>
          </p:txBody>
        </p:sp>
        <p:sp>
          <p:nvSpPr>
            <p:cNvPr id="6" name="TextBox 6"/>
            <p:cNvSpPr txBox="1"/>
            <p:nvPr/>
          </p:nvSpPr>
          <p:spPr>
            <a:xfrm>
              <a:off x="0" y="2472351"/>
              <a:ext cx="11364496" cy="717127"/>
            </a:xfrm>
            <a:prstGeom prst="rect">
              <a:avLst/>
            </a:prstGeom>
          </p:spPr>
          <p:txBody>
            <a:bodyPr lIns="0" tIns="0" rIns="0" bIns="0" rtlCol="0" anchor="t">
              <a:spAutoFit/>
            </a:bodyPr>
            <a:lstStyle/>
            <a:p>
              <a:pPr>
                <a:lnSpc>
                  <a:spcPts val="4420"/>
                </a:lnSpc>
              </a:pPr>
              <a:endParaRPr lang="en-US" sz="3400" spc="102" dirty="0">
                <a:solidFill>
                  <a:srgbClr val="FBFFFF"/>
                </a:solidFill>
                <a:latin typeface="Montserrat Bold Italics"/>
              </a:endParaRPr>
            </a:p>
          </p:txBody>
        </p:sp>
        <p:sp>
          <p:nvSpPr>
            <p:cNvPr id="7" name="TextBox 7"/>
            <p:cNvSpPr txBox="1"/>
            <p:nvPr/>
          </p:nvSpPr>
          <p:spPr>
            <a:xfrm>
              <a:off x="-1232269" y="3564291"/>
              <a:ext cx="11364496" cy="769441"/>
            </a:xfrm>
            <a:prstGeom prst="rect">
              <a:avLst/>
            </a:prstGeom>
          </p:spPr>
          <p:txBody>
            <a:bodyPr lIns="0" tIns="0" rIns="0" bIns="0" rtlCol="0" anchor="t">
              <a:spAutoFit/>
            </a:bodyPr>
            <a:lstStyle/>
            <a:p>
              <a:pPr>
                <a:lnSpc>
                  <a:spcPts val="4500"/>
                </a:lnSpc>
              </a:pPr>
              <a:r>
                <a:rPr lang="en-US" sz="4400" spc="30" dirty="0">
                  <a:solidFill>
                    <a:srgbClr val="FBFFFF"/>
                  </a:solidFill>
                  <a:effectLst>
                    <a:outerShdw blurRad="38100" dist="38100" dir="2700000" algn="tl">
                      <a:srgbClr val="000000">
                        <a:alpha val="43137"/>
                      </a:srgbClr>
                    </a:outerShdw>
                  </a:effectLst>
                  <a:latin typeface="Montserrat"/>
                </a:rPr>
                <a:t>81- 8368 - 0037</a:t>
              </a:r>
            </a:p>
          </p:txBody>
        </p:sp>
      </p:grpSp>
      <p:sp>
        <p:nvSpPr>
          <p:cNvPr id="11" name="AutoShape 11"/>
          <p:cNvSpPr/>
          <p:nvPr/>
        </p:nvSpPr>
        <p:spPr>
          <a:xfrm>
            <a:off x="15342532" y="-117067"/>
            <a:ext cx="1042089" cy="10287000"/>
          </a:xfrm>
          <a:prstGeom prst="rect">
            <a:avLst/>
          </a:prstGeom>
          <a:solidFill>
            <a:srgbClr val="008037"/>
          </a:solidFill>
        </p:spPr>
      </p:sp>
      <p:pic>
        <p:nvPicPr>
          <p:cNvPr id="1030" name="Picture 6" descr="Iconos de computadora de desarrollo web nombre de dominio, sitio ...">
            <a:extLst>
              <a:ext uri="{FF2B5EF4-FFF2-40B4-BE49-F238E27FC236}">
                <a16:creationId xmlns:a16="http://schemas.microsoft.com/office/drawing/2014/main" xmlns="" id="{E17E69EE-26E4-4886-AD4C-4C0AE0E9409E}"/>
              </a:ext>
            </a:extLst>
          </p:cNvPr>
          <p:cNvPicPr>
            <a:picLocks noChangeAspect="1" noChangeArrowheads="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641394" y="8719745"/>
            <a:ext cx="1162932" cy="1162932"/>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xmlns="" id="{42083472-EE17-4B52-8163-BA7F7D8A27BB}"/>
              </a:ext>
            </a:extLst>
          </p:cNvPr>
          <p:cNvSpPr txBox="1"/>
          <p:nvPr/>
        </p:nvSpPr>
        <p:spPr>
          <a:xfrm>
            <a:off x="2120956" y="8916491"/>
            <a:ext cx="4395691" cy="769441"/>
          </a:xfrm>
          <a:prstGeom prst="rect">
            <a:avLst/>
          </a:prstGeom>
          <a:noFill/>
        </p:spPr>
        <p:txBody>
          <a:bodyPr wrap="none" rtlCol="0">
            <a:spAutoFit/>
          </a:bodyPr>
          <a:lstStyle/>
          <a:p>
            <a:r>
              <a:rPr lang="es-MX" sz="4400" dirty="0">
                <a:solidFill>
                  <a:schemeClr val="bg1"/>
                </a:solidFill>
                <a:hlinkClick r:id="rId4"/>
              </a:rPr>
              <a:t>www.cefasmx.org</a:t>
            </a:r>
            <a:r>
              <a:rPr lang="es-MX" sz="4400" dirty="0">
                <a:solidFill>
                  <a:schemeClr val="bg1"/>
                </a:solidFill>
              </a:rPr>
              <a:t> </a:t>
            </a:r>
          </a:p>
        </p:txBody>
      </p:sp>
      <p:sp>
        <p:nvSpPr>
          <p:cNvPr id="16" name="Rectángulo 15">
            <a:extLst>
              <a:ext uri="{FF2B5EF4-FFF2-40B4-BE49-F238E27FC236}">
                <a16:creationId xmlns:a16="http://schemas.microsoft.com/office/drawing/2014/main" xmlns="" id="{9C23589E-B15D-48B4-A831-B24BA570CBB6}"/>
              </a:ext>
            </a:extLst>
          </p:cNvPr>
          <p:cNvSpPr/>
          <p:nvPr/>
        </p:nvSpPr>
        <p:spPr>
          <a:xfrm>
            <a:off x="4318801" y="7776524"/>
            <a:ext cx="6250265" cy="584775"/>
          </a:xfrm>
          <a:prstGeom prst="rect">
            <a:avLst/>
          </a:prstGeom>
        </p:spPr>
        <p:txBody>
          <a:bodyPr wrap="square">
            <a:spAutoFit/>
          </a:bodyPr>
          <a:lstStyle/>
          <a:p>
            <a:r>
              <a:rPr lang="es-MX" sz="3200" dirty="0">
                <a:hlinkClick r:id="rId5"/>
              </a:rPr>
              <a:t>/CentroEstudiosFamiliaresSociales/</a:t>
            </a:r>
            <a:endParaRPr lang="es-MX" sz="3200" dirty="0"/>
          </a:p>
        </p:txBody>
      </p:sp>
      <p:pic>
        <p:nvPicPr>
          <p:cNvPr id="1034" name="Picture 10" descr="Icono Del Teléfono En Negro Con Las Ondas Ilustración del Vector ...">
            <a:extLst>
              <a:ext uri="{FF2B5EF4-FFF2-40B4-BE49-F238E27FC236}">
                <a16:creationId xmlns:a16="http://schemas.microsoft.com/office/drawing/2014/main" xmlns="" id="{D821602B-C7E8-4F32-AE49-8EFA69876F34}"/>
              </a:ext>
            </a:extLst>
          </p:cNvPr>
          <p:cNvPicPr>
            <a:picLocks noChangeAspect="1" noChangeArrowheads="1"/>
          </p:cNvPicPr>
          <p:nvPr/>
        </p:nvPicPr>
        <p:blipFill>
          <a:blip r:embed="rId6"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4879027" y="5770441"/>
            <a:ext cx="1280602" cy="12806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rreo electrónico con at - Iconos gratis de interfaz">
            <a:extLst>
              <a:ext uri="{FF2B5EF4-FFF2-40B4-BE49-F238E27FC236}">
                <a16:creationId xmlns:a16="http://schemas.microsoft.com/office/drawing/2014/main" xmlns="" id="{5D393407-4BCD-4BCA-94B2-CCF0ED59D605}"/>
              </a:ext>
            </a:extLst>
          </p:cNvPr>
          <p:cNvPicPr>
            <a:picLocks noChangeAspect="1" noChangeArrowheads="1"/>
          </p:cNvPicPr>
          <p:nvPr/>
        </p:nvPicPr>
        <p:blipFill>
          <a:blip r:embed="rId7"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8112567" y="4803884"/>
            <a:ext cx="1353934" cy="13539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acebook - Iconos gratis de redes sociales">
            <a:extLst>
              <a:ext uri="{FF2B5EF4-FFF2-40B4-BE49-F238E27FC236}">
                <a16:creationId xmlns:a16="http://schemas.microsoft.com/office/drawing/2014/main" xmlns="" id="{BFEC5DD0-2CA4-4FBC-99F5-E518902BA8AE}"/>
              </a:ext>
            </a:extLst>
          </p:cNvPr>
          <p:cNvPicPr>
            <a:picLocks noChangeAspect="1" noChangeArrowheads="1"/>
          </p:cNvPicPr>
          <p:nvPr/>
        </p:nvPicPr>
        <p:blipFill rotWithShape="1">
          <a:blip r:embed="rId8" cstate="email">
            <a:duotone>
              <a:prstClr val="black"/>
              <a:schemeClr val="accent4">
                <a:tint val="45000"/>
                <a:satMod val="400000"/>
              </a:schemeClr>
            </a:duotone>
            <a:extLst>
              <a:ext uri="{28A0092B-C50C-407E-A947-70E740481C1C}">
                <a14:useLocalDpi xmlns:a14="http://schemas.microsoft.com/office/drawing/2010/main"/>
              </a:ext>
            </a:extLst>
          </a:blip>
          <a:srcRect l="19956" t="14110" r="12760" b="8931"/>
          <a:stretch/>
        </p:blipFill>
        <p:spPr bwMode="auto">
          <a:xfrm>
            <a:off x="2743200" y="7241307"/>
            <a:ext cx="1317267" cy="139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376184" y="-3359"/>
            <a:ext cx="5867410" cy="10290359"/>
          </a:xfrm>
          <a:prstGeom prst="rect">
            <a:avLst/>
          </a:prstGeom>
          <a:solidFill>
            <a:srgbClr val="FBFFFF"/>
          </a:solidFill>
        </p:spPr>
      </p:sp>
      <p:sp>
        <p:nvSpPr>
          <p:cNvPr id="3" name="AutoShape 3"/>
          <p:cNvSpPr/>
          <p:nvPr/>
        </p:nvSpPr>
        <p:spPr>
          <a:xfrm>
            <a:off x="4329921" y="0"/>
            <a:ext cx="1161305" cy="10287000"/>
          </a:xfrm>
          <a:prstGeom prst="rect">
            <a:avLst/>
          </a:prstGeom>
          <a:solidFill>
            <a:srgbClr val="008037"/>
          </a:solidFill>
        </p:spPr>
      </p:sp>
      <p:pic>
        <p:nvPicPr>
          <p:cNvPr id="4" name="Picture 4"/>
          <p:cNvPicPr>
            <a:picLocks noChangeAspect="1"/>
          </p:cNvPicPr>
          <p:nvPr/>
        </p:nvPicPr>
        <p:blipFill>
          <a:blip r:embed="rId3"/>
          <a:srcRect/>
          <a:stretch>
            <a:fillRect/>
          </a:stretch>
        </p:blipFill>
        <p:spPr>
          <a:xfrm>
            <a:off x="553309" y="419100"/>
            <a:ext cx="2847120" cy="2156909"/>
          </a:xfrm>
          <a:prstGeom prst="rect">
            <a:avLst/>
          </a:prstGeom>
        </p:spPr>
      </p:pic>
      <p:sp>
        <p:nvSpPr>
          <p:cNvPr id="6" name="Rectángulo 5">
            <a:extLst>
              <a:ext uri="{FF2B5EF4-FFF2-40B4-BE49-F238E27FC236}">
                <a16:creationId xmlns:a16="http://schemas.microsoft.com/office/drawing/2014/main" xmlns="" id="{B2D070BB-4CDB-436B-8ED1-030C88297E5B}"/>
              </a:ext>
            </a:extLst>
          </p:cNvPr>
          <p:cNvSpPr/>
          <p:nvPr/>
        </p:nvSpPr>
        <p:spPr>
          <a:xfrm>
            <a:off x="5638810" y="730165"/>
            <a:ext cx="12442522" cy="8927059"/>
          </a:xfrm>
          <a:prstGeom prst="rect">
            <a:avLst/>
          </a:prstGeom>
        </p:spPr>
        <p:txBody>
          <a:bodyPr wrap="square">
            <a:spAutoFit/>
          </a:bodyPr>
          <a:lstStyle/>
          <a:p>
            <a:pPr marL="45720" lvl="0">
              <a:lnSpc>
                <a:spcPct val="120000"/>
              </a:lnSpc>
              <a:buClr>
                <a:schemeClr val="accent6">
                  <a:lumMod val="75000"/>
                </a:schemeClr>
              </a:buClr>
              <a:buSzPct val="130000"/>
              <a:defRPr/>
            </a:pPr>
            <a:r>
              <a:rPr lang="es-MX" sz="3600" i="1" dirty="0">
                <a:solidFill>
                  <a:schemeClr val="bg1"/>
                </a:solidFill>
                <a:cs typeface="Arial" panose="020B0604020202020204" pitchFamily="34" charset="0"/>
              </a:rPr>
              <a:t>Este subsidio es para una reflexión personal, en comunidad,                            en la familia o con algún equipo o grupo.                                              Si se utiliza para una exposición y desea mayor información sobre el contenido, por favor comuníquese.</a:t>
            </a:r>
          </a:p>
          <a:p>
            <a:pPr marL="502920" lvl="0" indent="-457200">
              <a:spcBef>
                <a:spcPct val="20000"/>
              </a:spcBef>
              <a:spcAft>
                <a:spcPts val="300"/>
              </a:spcAft>
              <a:buClr>
                <a:srgbClr val="C00000"/>
              </a:buClr>
              <a:buSzPct val="130000"/>
              <a:buFont typeface="Wingdings" panose="05000000000000000000" pitchFamily="2" charset="2"/>
              <a:buChar char="§"/>
              <a:defRPr/>
            </a:pPr>
            <a:endParaRPr lang="es-MX" sz="2400" i="1" dirty="0">
              <a:solidFill>
                <a:schemeClr val="bg1"/>
              </a:solidFill>
              <a:cs typeface="Arial" panose="020B0604020202020204" pitchFamily="34" charset="0"/>
            </a:endParaRP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i="1" dirty="0">
                <a:solidFill>
                  <a:schemeClr val="bg1"/>
                </a:solidFill>
                <a:cs typeface="Arial" panose="020B0604020202020204" pitchFamily="34" charset="0"/>
              </a:rPr>
              <a:t>El block de notas incluye referencias citas bibliográficas.</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La catequesis y homilías del Papa Francisco, el Catecismo, el YOUCAT, DOCAT y “La vida después de la pandemia”, son las fuentes del contenido. Las imágenes son de la red.</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Actualización: Graciela G. de Madero, Lourdes D. de Clariond.</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Fecha: noviembre 2020</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Esta presentación NO pretende ser un tratado completo sobre el tema, sino un esquema, modificable, de apoyo para facilitar su exposición en una actividad de formación.  </a:t>
            </a:r>
          </a:p>
        </p:txBody>
      </p:sp>
      <p:pic>
        <p:nvPicPr>
          <p:cNvPr id="2056" name="Picture 8" descr="Resultado de imagen para logo fidei">
            <a:extLst>
              <a:ext uri="{FF2B5EF4-FFF2-40B4-BE49-F238E27FC236}">
                <a16:creationId xmlns:a16="http://schemas.microsoft.com/office/drawing/2014/main" xmlns="" id="{B9CB3B76-3D9D-40D1-BB18-BD5F684ED9C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466"/>
          <a:stretch/>
        </p:blipFill>
        <p:spPr bwMode="auto">
          <a:xfrm>
            <a:off x="-228600" y="6543830"/>
            <a:ext cx="4247110" cy="281022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58EA9DB6-1BDC-40A7-9C9F-401E22C5809D}"/>
              </a:ext>
            </a:extLst>
          </p:cNvPr>
          <p:cNvSpPr/>
          <p:nvPr/>
        </p:nvSpPr>
        <p:spPr>
          <a:xfrm>
            <a:off x="-228600" y="9130540"/>
            <a:ext cx="4658135" cy="523220"/>
          </a:xfrm>
          <a:prstGeom prst="rect">
            <a:avLst/>
          </a:prstGeom>
        </p:spPr>
        <p:txBody>
          <a:bodyPr wrap="none">
            <a:spAutoFit/>
          </a:bodyPr>
          <a:lstStyle/>
          <a:p>
            <a:r>
              <a:rPr lang="es-MX" sz="2800" dirty="0">
                <a:hlinkClick r:id="rId5"/>
              </a:rPr>
              <a:t>   https://www.fideionline.org/</a:t>
            </a:r>
            <a:endParaRPr lang="es-MX" sz="2800" dirty="0"/>
          </a:p>
        </p:txBody>
      </p:sp>
      <p:sp>
        <p:nvSpPr>
          <p:cNvPr id="8" name="Rectángulo 7">
            <a:extLst>
              <a:ext uri="{FF2B5EF4-FFF2-40B4-BE49-F238E27FC236}">
                <a16:creationId xmlns:a16="http://schemas.microsoft.com/office/drawing/2014/main" xmlns="" id="{3B240A11-A8F0-4CA4-8037-D74CFA9853C8}"/>
              </a:ext>
            </a:extLst>
          </p:cNvPr>
          <p:cNvSpPr/>
          <p:nvPr/>
        </p:nvSpPr>
        <p:spPr>
          <a:xfrm>
            <a:off x="-1" y="3796302"/>
            <a:ext cx="4247109" cy="2031325"/>
          </a:xfrm>
          <a:prstGeom prst="rect">
            <a:avLst/>
          </a:prstGeom>
        </p:spPr>
        <p:txBody>
          <a:bodyPr wrap="square">
            <a:spAutoFit/>
          </a:bodyPr>
          <a:lstStyle/>
          <a:p>
            <a:pPr algn="ctr"/>
            <a:r>
              <a:rPr lang="es-MX" sz="4200" b="1" dirty="0">
                <a:solidFill>
                  <a:srgbClr val="00B050"/>
                </a:solidFill>
                <a:effectLst>
                  <a:outerShdw blurRad="38100" dist="38100" dir="2700000" algn="tl">
                    <a:srgbClr val="000000">
                      <a:alpha val="43137"/>
                    </a:srgbClr>
                  </a:outerShdw>
                </a:effectLst>
              </a:rPr>
              <a:t>“Lo nuestro es </a:t>
            </a:r>
            <a:r>
              <a:rPr lang="es-MX" sz="4100" b="1" dirty="0">
                <a:solidFill>
                  <a:srgbClr val="00B050"/>
                </a:solidFill>
                <a:effectLst>
                  <a:outerShdw blurRad="38100" dist="38100" dir="2700000" algn="tl">
                    <a:srgbClr val="000000">
                      <a:alpha val="43137"/>
                    </a:srgbClr>
                  </a:outerShdw>
                </a:effectLst>
              </a:rPr>
              <a:t>EVANGELIZAR… </a:t>
            </a:r>
            <a:r>
              <a:rPr lang="es-MX" sz="4200" b="1" dirty="0">
                <a:solidFill>
                  <a:srgbClr val="00B050"/>
                </a:solidFill>
                <a:effectLst>
                  <a:outerShdw blurRad="38100" dist="38100" dir="2700000" algn="tl">
                    <a:srgbClr val="000000">
                      <a:alpha val="43137"/>
                    </a:srgbClr>
                  </a:outerShdw>
                </a:effectLst>
              </a:rPr>
              <a:t>nada más” </a:t>
            </a:r>
          </a:p>
        </p:txBody>
      </p:sp>
    </p:spTree>
    <p:extLst>
      <p:ext uri="{BB962C8B-B14F-4D97-AF65-F5344CB8AC3E}">
        <p14:creationId xmlns:p14="http://schemas.microsoft.com/office/powerpoint/2010/main" val="309867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13488150" y="0"/>
            <a:ext cx="4764538" cy="10416328"/>
          </a:xfrm>
          <a:prstGeom prst="rect">
            <a:avLst/>
          </a:prstGeom>
          <a:solidFill>
            <a:srgbClr val="8C52FF">
              <a:alpha val="75686"/>
            </a:srgbClr>
          </a:solidFill>
        </p:spPr>
      </p:sp>
      <p:sp>
        <p:nvSpPr>
          <p:cNvPr id="3" name="AutoShape 3"/>
          <p:cNvSpPr/>
          <p:nvPr/>
        </p:nvSpPr>
        <p:spPr>
          <a:xfrm>
            <a:off x="8224614" y="-51662"/>
            <a:ext cx="4764538" cy="10467989"/>
          </a:xfrm>
          <a:prstGeom prst="rect">
            <a:avLst/>
          </a:prstGeom>
          <a:solidFill>
            <a:srgbClr val="FBFFFF">
              <a:alpha val="60000"/>
            </a:srgbClr>
          </a:solidFill>
        </p:spPr>
      </p:sp>
      <p:sp>
        <p:nvSpPr>
          <p:cNvPr id="4" name="AutoShape 4"/>
          <p:cNvSpPr/>
          <p:nvPr/>
        </p:nvSpPr>
        <p:spPr>
          <a:xfrm>
            <a:off x="3460076" y="0"/>
            <a:ext cx="4764538" cy="10435343"/>
          </a:xfrm>
          <a:prstGeom prst="rect">
            <a:avLst/>
          </a:prstGeom>
          <a:solidFill>
            <a:srgbClr val="008037">
              <a:alpha val="89803"/>
            </a:srgbClr>
          </a:solidFill>
        </p:spPr>
      </p:sp>
      <p:sp>
        <p:nvSpPr>
          <p:cNvPr id="5" name="TextBox 5"/>
          <p:cNvSpPr txBox="1"/>
          <p:nvPr/>
        </p:nvSpPr>
        <p:spPr>
          <a:xfrm>
            <a:off x="-2858495" y="4623578"/>
            <a:ext cx="8658746" cy="851067"/>
          </a:xfrm>
          <a:prstGeom prst="rect">
            <a:avLst/>
          </a:prstGeom>
        </p:spPr>
        <p:txBody>
          <a:bodyPr wrap="square"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a:t>
            </a:r>
            <a:r>
              <a:rPr lang="en-US" sz="4200" b="1" spc="108" dirty="0">
                <a:solidFill>
                  <a:srgbClr val="7030A0"/>
                </a:solidFill>
                <a:effectLst>
                  <a:outerShdw blurRad="38100" dist="38100" dir="2700000" algn="tl">
                    <a:srgbClr val="000000">
                      <a:alpha val="43137"/>
                    </a:srgbClr>
                  </a:outerShdw>
                </a:effectLst>
                <a:latin typeface="Quando Italics"/>
              </a:rPr>
              <a:t>¿QUÉ ES?</a:t>
            </a:r>
          </a:p>
        </p:txBody>
      </p:sp>
      <p:pic>
        <p:nvPicPr>
          <p:cNvPr id="9" name="Picture 9"/>
          <p:cNvPicPr>
            <a:picLocks noChangeAspect="1"/>
          </p:cNvPicPr>
          <p:nvPr/>
        </p:nvPicPr>
        <p:blipFill>
          <a:blip r:embed="rId3"/>
          <a:srcRect/>
          <a:stretch>
            <a:fillRect/>
          </a:stretch>
        </p:blipFill>
        <p:spPr>
          <a:xfrm>
            <a:off x="319908" y="221544"/>
            <a:ext cx="2847120" cy="2156909"/>
          </a:xfrm>
          <a:prstGeom prst="rect">
            <a:avLst/>
          </a:prstGeom>
        </p:spPr>
      </p:pic>
      <p:sp>
        <p:nvSpPr>
          <p:cNvPr id="10" name="CuadroTexto 9">
            <a:extLst>
              <a:ext uri="{FF2B5EF4-FFF2-40B4-BE49-F238E27FC236}">
                <a16:creationId xmlns:a16="http://schemas.microsoft.com/office/drawing/2014/main" xmlns="" id="{15F052D8-97A2-4EA9-8C18-3ADF52377C7C}"/>
              </a:ext>
            </a:extLst>
          </p:cNvPr>
          <p:cNvSpPr txBox="1"/>
          <p:nvPr/>
        </p:nvSpPr>
        <p:spPr>
          <a:xfrm>
            <a:off x="3380282" y="4447879"/>
            <a:ext cx="4870419" cy="5324535"/>
          </a:xfrm>
          <a:prstGeom prst="rect">
            <a:avLst/>
          </a:prstGeom>
          <a:noFill/>
        </p:spPr>
        <p:txBody>
          <a:bodyPr wrap="square" rtlCol="0">
            <a:spAutoFit/>
          </a:bodyPr>
          <a:lstStyle/>
          <a:p>
            <a:pPr algn="ctr"/>
            <a:r>
              <a:rPr lang="es-MX" sz="4000" kern="0" dirty="0">
                <a:solidFill>
                  <a:schemeClr val="bg1"/>
                </a:solidFill>
                <a:latin typeface="Calibri" pitchFamily="34" charset="0"/>
              </a:rPr>
              <a:t>La responsabilidad que se comparte, </a:t>
            </a:r>
          </a:p>
          <a:p>
            <a:pPr algn="ctr"/>
            <a:r>
              <a:rPr lang="es-MX" sz="4000" kern="0" dirty="0">
                <a:solidFill>
                  <a:schemeClr val="bg1"/>
                </a:solidFill>
                <a:latin typeface="Calibri" pitchFamily="34" charset="0"/>
              </a:rPr>
              <a:t>entre dos o más personas.</a:t>
            </a:r>
          </a:p>
          <a:p>
            <a:pPr algn="ctr"/>
            <a:endParaRPr lang="es-MX" sz="2000" kern="0" dirty="0">
              <a:solidFill>
                <a:schemeClr val="bg1"/>
              </a:solidFill>
              <a:latin typeface="Calibri" pitchFamily="34" charset="0"/>
            </a:endParaRPr>
          </a:p>
          <a:p>
            <a:pPr algn="ctr"/>
            <a:r>
              <a:rPr lang="es-MX" sz="4000" kern="0" dirty="0">
                <a:solidFill>
                  <a:schemeClr val="bg1"/>
                </a:solidFill>
                <a:latin typeface="Calibri" pitchFamily="34" charset="0"/>
              </a:rPr>
              <a:t>La obligación o compromiso es responsabilidad común.</a:t>
            </a:r>
            <a:endParaRPr lang="es-MX" sz="4000" dirty="0">
              <a:solidFill>
                <a:srgbClr val="421C5E"/>
              </a:solidFill>
            </a:endParaRPr>
          </a:p>
        </p:txBody>
      </p:sp>
      <p:sp>
        <p:nvSpPr>
          <p:cNvPr id="11" name="CuadroTexto 10">
            <a:extLst>
              <a:ext uri="{FF2B5EF4-FFF2-40B4-BE49-F238E27FC236}">
                <a16:creationId xmlns:a16="http://schemas.microsoft.com/office/drawing/2014/main" xmlns="" id="{8DBC5E34-DBB9-457F-BDC1-5D3CB19BBD23}"/>
              </a:ext>
            </a:extLst>
          </p:cNvPr>
          <p:cNvSpPr txBox="1"/>
          <p:nvPr/>
        </p:nvSpPr>
        <p:spPr>
          <a:xfrm>
            <a:off x="8350586" y="4654666"/>
            <a:ext cx="4828458" cy="4910960"/>
          </a:xfrm>
          <a:prstGeom prst="rect">
            <a:avLst/>
          </a:prstGeom>
          <a:noFill/>
        </p:spPr>
        <p:txBody>
          <a:bodyPr wrap="square" rtlCol="0">
            <a:spAutoFit/>
          </a:bodyPr>
          <a:lstStyle/>
          <a:p>
            <a:pPr algn="ctr">
              <a:lnSpc>
                <a:spcPct val="107000"/>
              </a:lnSpc>
              <a:spcAft>
                <a:spcPts val="800"/>
              </a:spcAft>
            </a:pPr>
            <a:r>
              <a:rPr lang="es-MX" sz="3600" dirty="0">
                <a:latin typeface="Calibri" panose="020F0502020204030204" pitchFamily="34" charset="0"/>
                <a:ea typeface="Calibri" panose="020F0502020204030204" pitchFamily="34" charset="0"/>
                <a:cs typeface="Times New Roman" panose="02020603050405020304" pitchFamily="18" charset="0"/>
              </a:rPr>
              <a:t>Todo lo que hago le afecta a los demás;                y lo que los demás hacen, me afecta a mí. </a:t>
            </a:r>
          </a:p>
          <a:p>
            <a:pPr algn="ctr">
              <a:lnSpc>
                <a:spcPct val="107000"/>
              </a:lnSpc>
              <a:spcAft>
                <a:spcPts val="800"/>
              </a:spcAft>
            </a:pPr>
            <a:r>
              <a:rPr lang="es-MX" sz="3600" dirty="0">
                <a:latin typeface="Calibri" panose="020F0502020204030204" pitchFamily="34" charset="0"/>
                <a:ea typeface="Calibri" panose="020F0502020204030204" pitchFamily="34" charset="0"/>
                <a:cs typeface="Times New Roman" panose="02020603050405020304" pitchFamily="18" charset="0"/>
              </a:rPr>
              <a:t>Es como el trabajo en equipo, si uno NO trabaja, a todo el equipo le va mal.</a:t>
            </a:r>
            <a:endParaRPr lang="es-MX"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xmlns="" id="{EB3FE1B8-81E2-4386-AD5D-D1294CB5182F}"/>
              </a:ext>
            </a:extLst>
          </p:cNvPr>
          <p:cNvSpPr/>
          <p:nvPr/>
        </p:nvSpPr>
        <p:spPr>
          <a:xfrm>
            <a:off x="13488150" y="4570357"/>
            <a:ext cx="4827311" cy="4910960"/>
          </a:xfrm>
          <a:prstGeom prst="rect">
            <a:avLst/>
          </a:prstGeom>
        </p:spPr>
        <p:txBody>
          <a:bodyPr wrap="square">
            <a:spAutoFit/>
          </a:bodyPr>
          <a:lstStyle/>
          <a:p>
            <a:pPr algn="ctr">
              <a:lnSpc>
                <a:spcPct val="107000"/>
              </a:lnSpc>
              <a:spcAft>
                <a:spcPts val="800"/>
              </a:spcAft>
            </a:pPr>
            <a:r>
              <a:rPr lang="es-MX" sz="3600" dirty="0">
                <a:latin typeface="Calibri" panose="020F0502020204030204" pitchFamily="34" charset="0"/>
                <a:ea typeface="Calibri" panose="020F0502020204030204" pitchFamily="34" charset="0"/>
                <a:cs typeface="Times New Roman" panose="02020603050405020304" pitchFamily="18" charset="0"/>
              </a:rPr>
              <a:t>Es la actitud que me acerca a personas que tienen metas en común conmigo; siendo corresponsable de esas metas, entre todos, </a:t>
            </a:r>
          </a:p>
          <a:p>
            <a:pPr algn="ctr">
              <a:lnSpc>
                <a:spcPct val="107000"/>
              </a:lnSpc>
              <a:spcAft>
                <a:spcPts val="800"/>
              </a:spcAft>
            </a:pPr>
            <a:r>
              <a:rPr lang="es-MX" sz="3600" dirty="0">
                <a:latin typeface="Calibri" panose="020F0502020204030204" pitchFamily="34" charset="0"/>
                <a:ea typeface="Calibri" panose="020F0502020204030204" pitchFamily="34" charset="0"/>
                <a:cs typeface="Times New Roman" panose="02020603050405020304" pitchFamily="18" charset="0"/>
              </a:rPr>
              <a:t>como comunidad, se alcanzan más frutos. </a:t>
            </a:r>
            <a:endParaRPr lang="es-MX"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xmlns="" id="{01DC5D95-8094-4AD8-ACCD-07A47ECA0A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9908" y="8297089"/>
            <a:ext cx="2960489" cy="1871771"/>
          </a:xfrm>
          <a:prstGeom prst="rect">
            <a:avLst/>
          </a:prstGeom>
          <a:ln>
            <a:noFill/>
          </a:ln>
        </p:spPr>
      </p:pic>
      <p:pic>
        <p:nvPicPr>
          <p:cNvPr id="6" name="Imagen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30839" y="419100"/>
            <a:ext cx="4651086" cy="3601157"/>
          </a:xfrm>
          <a:prstGeom prst="rect">
            <a:avLst/>
          </a:prstGeom>
        </p:spPr>
      </p:pic>
      <p:pic>
        <p:nvPicPr>
          <p:cNvPr id="7" name="Imagen 6"/>
          <p:cNvPicPr>
            <a:picLocks noChangeAspect="1"/>
          </p:cNvPicPr>
          <p:nvPr/>
        </p:nvPicPr>
        <p:blipFill>
          <a:blip r:embed="rId6"/>
          <a:stretch>
            <a:fillRect/>
          </a:stretch>
        </p:blipFill>
        <p:spPr>
          <a:xfrm>
            <a:off x="3762848" y="441796"/>
            <a:ext cx="4161952" cy="3343154"/>
          </a:xfrm>
          <a:prstGeom prst="rect">
            <a:avLst/>
          </a:prstGeom>
        </p:spPr>
      </p:pic>
      <p:pic>
        <p:nvPicPr>
          <p:cNvPr id="8" name="Imagen 7"/>
          <p:cNvPicPr>
            <a:picLocks noChangeAspect="1"/>
          </p:cNvPicPr>
          <p:nvPr/>
        </p:nvPicPr>
        <p:blipFill rotWithShape="1">
          <a:blip r:embed="rId7" cstate="email">
            <a:extLst>
              <a:ext uri="{28A0092B-C50C-407E-A947-70E740481C1C}">
                <a14:useLocalDpi xmlns:a14="http://schemas.microsoft.com/office/drawing/2010/main"/>
              </a:ext>
            </a:extLst>
          </a:blip>
          <a:srcRect t="-76"/>
          <a:stretch/>
        </p:blipFill>
        <p:spPr>
          <a:xfrm>
            <a:off x="13825200" y="536639"/>
            <a:ext cx="4111516" cy="3483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ppt_x"/>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220040" y="-1"/>
            <a:ext cx="3409628" cy="10287001"/>
          </a:xfrm>
          <a:prstGeom prst="rect">
            <a:avLst/>
          </a:prstGeom>
          <a:solidFill>
            <a:srgbClr val="FBFFFF"/>
          </a:solidFill>
        </p:spPr>
      </p:sp>
      <p:sp>
        <p:nvSpPr>
          <p:cNvPr id="3" name="AutoShape 3"/>
          <p:cNvSpPr/>
          <p:nvPr/>
        </p:nvSpPr>
        <p:spPr>
          <a:xfrm>
            <a:off x="3200400" y="-399798"/>
            <a:ext cx="501326" cy="10686798"/>
          </a:xfrm>
          <a:prstGeom prst="rect">
            <a:avLst/>
          </a:prstGeom>
          <a:solidFill>
            <a:srgbClr val="FBFFFF">
              <a:alpha val="21960"/>
            </a:srgbClr>
          </a:solidFill>
        </p:spPr>
      </p:sp>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2872" y="323748"/>
            <a:ext cx="2051351" cy="1554054"/>
          </a:xfrm>
          <a:prstGeom prst="rect">
            <a:avLst/>
          </a:prstGeom>
        </p:spPr>
      </p:pic>
      <p:sp>
        <p:nvSpPr>
          <p:cNvPr id="14" name="Rectángulo 13">
            <a:extLst>
              <a:ext uri="{FF2B5EF4-FFF2-40B4-BE49-F238E27FC236}">
                <a16:creationId xmlns:a16="http://schemas.microsoft.com/office/drawing/2014/main" xmlns="" id="{BE5BFD57-67AA-4211-BA97-E70D7B2FF506}"/>
              </a:ext>
            </a:extLst>
          </p:cNvPr>
          <p:cNvSpPr/>
          <p:nvPr/>
        </p:nvSpPr>
        <p:spPr>
          <a:xfrm>
            <a:off x="3701726" y="38946"/>
            <a:ext cx="14159525" cy="2277547"/>
          </a:xfrm>
          <a:prstGeom prst="rect">
            <a:avLst/>
          </a:prstGeom>
        </p:spPr>
        <p:txBody>
          <a:bodyPr wrap="square">
            <a:spAutoFit/>
          </a:bodyPr>
          <a:lstStyle/>
          <a:p>
            <a:pPr algn="ctr"/>
            <a:r>
              <a:rPr lang="es-MX" sz="4400" dirty="0">
                <a:solidFill>
                  <a:prstClr val="white"/>
                </a:solidFill>
                <a:effectLst>
                  <a:outerShdw blurRad="38100" dist="38100" dir="2700000" algn="tl">
                    <a:srgbClr val="000000">
                      <a:alpha val="43137"/>
                    </a:srgbClr>
                  </a:outerShdw>
                </a:effectLst>
              </a:rPr>
              <a:t>“Tenemos que ayudarnos entre todos, aconsejarnos, llamarnos mutuamente la atención. Porque cada uno es </a:t>
            </a:r>
            <a:r>
              <a:rPr lang="es-MX" sz="5400" b="1" dirty="0">
                <a:solidFill>
                  <a:prstClr val="white"/>
                </a:solidFill>
                <a:effectLst>
                  <a:outerShdw blurRad="38100" dist="38100" dir="2700000" algn="tl">
                    <a:srgbClr val="000000">
                      <a:alpha val="43137"/>
                    </a:srgbClr>
                  </a:outerShdw>
                </a:effectLst>
              </a:rPr>
              <a:t>corresponsable por la santidad de su familia.”</a:t>
            </a:r>
          </a:p>
        </p:txBody>
      </p:sp>
      <p:sp>
        <p:nvSpPr>
          <p:cNvPr id="15" name="Rectángulo 14">
            <a:extLst>
              <a:ext uri="{FF2B5EF4-FFF2-40B4-BE49-F238E27FC236}">
                <a16:creationId xmlns:a16="http://schemas.microsoft.com/office/drawing/2014/main" xmlns="" id="{7D15E890-85AD-46B0-A3C6-F2663AD10BEF}"/>
              </a:ext>
            </a:extLst>
          </p:cNvPr>
          <p:cNvSpPr/>
          <p:nvPr/>
        </p:nvSpPr>
        <p:spPr>
          <a:xfrm>
            <a:off x="3786674" y="8003923"/>
            <a:ext cx="14575462" cy="2123658"/>
          </a:xfrm>
          <a:prstGeom prst="rect">
            <a:avLst/>
          </a:prstGeom>
        </p:spPr>
        <p:txBody>
          <a:bodyPr wrap="square">
            <a:spAutoFit/>
          </a:bodyPr>
          <a:lstStyle/>
          <a:p>
            <a:pPr marL="82800" lvl="1" algn="ctr" eaLnBrk="0" hangingPunct="0">
              <a:buClr>
                <a:prstClr val="white"/>
              </a:buClr>
              <a:defRPr/>
            </a:pPr>
            <a:r>
              <a:rPr lang="es-MX" sz="4000" dirty="0">
                <a:solidFill>
                  <a:prstClr val="white"/>
                </a:solidFill>
                <a:effectLst>
                  <a:outerShdw blurRad="38100" dist="38100" dir="2700000" algn="tl">
                    <a:srgbClr val="000000">
                      <a:alpha val="43137"/>
                    </a:srgbClr>
                  </a:outerShdw>
                </a:effectLst>
                <a:ea typeface="ＭＳ Ｐゴシック" pitchFamily="-65" charset="-128"/>
              </a:rPr>
              <a:t>Es la forma de </a:t>
            </a:r>
            <a:r>
              <a:rPr lang="es-MX" sz="4400" b="1" dirty="0">
                <a:solidFill>
                  <a:prstClr val="white"/>
                </a:solidFill>
                <a:ea typeface="ＭＳ Ｐゴシック" pitchFamily="-65" charset="-128"/>
              </a:rPr>
              <a:t>apoyarnos y estimularnos </a:t>
            </a:r>
            <a:r>
              <a:rPr lang="es-MX" sz="4000" dirty="0">
                <a:solidFill>
                  <a:prstClr val="white"/>
                </a:solidFill>
                <a:effectLst>
                  <a:outerShdw blurRad="38100" dist="38100" dir="2700000" algn="tl">
                    <a:srgbClr val="000000">
                      <a:alpha val="43137"/>
                    </a:srgbClr>
                  </a:outerShdw>
                </a:effectLst>
                <a:ea typeface="ＭＳ Ｐゴシック" pitchFamily="-65" charset="-128"/>
              </a:rPr>
              <a:t>mutuamente </a:t>
            </a:r>
          </a:p>
          <a:p>
            <a:pPr marL="82800" lvl="1" algn="ctr" eaLnBrk="0" hangingPunct="0">
              <a:buClr>
                <a:prstClr val="white"/>
              </a:buClr>
              <a:defRPr/>
            </a:pPr>
            <a:r>
              <a:rPr lang="es-MX" sz="4000" dirty="0">
                <a:solidFill>
                  <a:prstClr val="white"/>
                </a:solidFill>
                <a:effectLst>
                  <a:outerShdw blurRad="38100" dist="38100" dir="2700000" algn="tl">
                    <a:srgbClr val="000000">
                      <a:alpha val="43137"/>
                    </a:srgbClr>
                  </a:outerShdw>
                </a:effectLst>
                <a:ea typeface="ＭＳ Ｐゴシック" pitchFamily="-65" charset="-128"/>
              </a:rPr>
              <a:t>en nuestro gran anhelo y desafío de llegar a ser, algún día, </a:t>
            </a:r>
          </a:p>
          <a:p>
            <a:pPr marL="82800" lvl="1" algn="ctr" eaLnBrk="0" hangingPunct="0">
              <a:buClr>
                <a:prstClr val="white"/>
              </a:buClr>
              <a:defRPr/>
            </a:pPr>
            <a:r>
              <a:rPr lang="es-MX" sz="4800" b="1" dirty="0">
                <a:solidFill>
                  <a:prstClr val="white"/>
                </a:solidFill>
                <a:ea typeface="ＭＳ Ｐゴシック" pitchFamily="-65" charset="-128"/>
              </a:rPr>
              <a:t>todos juntos una familia santa.</a:t>
            </a:r>
          </a:p>
        </p:txBody>
      </p:sp>
      <p:pic>
        <p:nvPicPr>
          <p:cNvPr id="10" name="Imagen 9">
            <a:extLst>
              <a:ext uri="{FF2B5EF4-FFF2-40B4-BE49-F238E27FC236}">
                <a16:creationId xmlns:a16="http://schemas.microsoft.com/office/drawing/2014/main" xmlns="" id="{C9F2D849-9E24-4600-A181-BD665BB8EE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 y="8823275"/>
            <a:ext cx="2479306" cy="1359907"/>
          </a:xfrm>
          <a:prstGeom prst="rect">
            <a:avLst/>
          </a:prstGeom>
          <a:ln>
            <a:noFill/>
          </a:ln>
        </p:spPr>
      </p:pic>
      <p:sp>
        <p:nvSpPr>
          <p:cNvPr id="11" name="TextBox 5"/>
          <p:cNvSpPr txBox="1"/>
          <p:nvPr/>
        </p:nvSpPr>
        <p:spPr>
          <a:xfrm rot="16200000">
            <a:off x="-2844599" y="5324457"/>
            <a:ext cx="8658746" cy="851067"/>
          </a:xfrm>
          <a:prstGeom prst="rect">
            <a:avLst/>
          </a:prstGeom>
        </p:spPr>
        <p:txBody>
          <a:bodyPr wrap="square"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a:t>
            </a:r>
            <a:r>
              <a:rPr lang="en-US" sz="4200" b="1" spc="108" dirty="0">
                <a:solidFill>
                  <a:srgbClr val="7030A0"/>
                </a:solidFill>
                <a:effectLst>
                  <a:outerShdw blurRad="38100" dist="38100" dir="2700000" algn="tl">
                    <a:srgbClr val="000000">
                      <a:alpha val="43137"/>
                    </a:srgbClr>
                  </a:outerShdw>
                </a:effectLst>
                <a:latin typeface="Quando Italics"/>
              </a:rPr>
              <a:t>CORRESPONSABILIDAD</a:t>
            </a:r>
          </a:p>
        </p:txBody>
      </p:sp>
      <p:pic>
        <p:nvPicPr>
          <p:cNvPr id="6" name="Imagen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70111" y="2358313"/>
            <a:ext cx="8312690" cy="5552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180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13598434" y="-20537"/>
            <a:ext cx="4764538" cy="10328073"/>
          </a:xfrm>
          <a:prstGeom prst="rect">
            <a:avLst/>
          </a:prstGeom>
          <a:solidFill>
            <a:srgbClr val="8C52FF">
              <a:alpha val="75686"/>
            </a:srgbClr>
          </a:solidFill>
        </p:spPr>
      </p:sp>
      <p:sp>
        <p:nvSpPr>
          <p:cNvPr id="3" name="AutoShape 3"/>
          <p:cNvSpPr/>
          <p:nvPr/>
        </p:nvSpPr>
        <p:spPr>
          <a:xfrm>
            <a:off x="8224614" y="0"/>
            <a:ext cx="4764538" cy="10416328"/>
          </a:xfrm>
          <a:prstGeom prst="rect">
            <a:avLst/>
          </a:prstGeom>
          <a:solidFill>
            <a:srgbClr val="FBFFFF">
              <a:alpha val="60000"/>
            </a:srgbClr>
          </a:solidFill>
        </p:spPr>
      </p:sp>
      <p:sp>
        <p:nvSpPr>
          <p:cNvPr id="4" name="AutoShape 4"/>
          <p:cNvSpPr/>
          <p:nvPr/>
        </p:nvSpPr>
        <p:spPr>
          <a:xfrm>
            <a:off x="3460076" y="1"/>
            <a:ext cx="4764538" cy="10287000"/>
          </a:xfrm>
          <a:prstGeom prst="rect">
            <a:avLst/>
          </a:prstGeom>
          <a:solidFill>
            <a:srgbClr val="008037">
              <a:alpha val="89803"/>
            </a:srgbClr>
          </a:solidFill>
        </p:spPr>
      </p:sp>
      <p:pic>
        <p:nvPicPr>
          <p:cNvPr id="9" name="Picture 9"/>
          <p:cNvPicPr>
            <a:picLocks noChangeAspect="1"/>
          </p:cNvPicPr>
          <p:nvPr/>
        </p:nvPicPr>
        <p:blipFill>
          <a:blip r:embed="rId3"/>
          <a:srcRect/>
          <a:stretch>
            <a:fillRect/>
          </a:stretch>
        </p:blipFill>
        <p:spPr>
          <a:xfrm>
            <a:off x="363457" y="32004"/>
            <a:ext cx="2847120" cy="2156909"/>
          </a:xfrm>
          <a:prstGeom prst="rect">
            <a:avLst/>
          </a:prstGeom>
        </p:spPr>
      </p:pic>
      <p:sp>
        <p:nvSpPr>
          <p:cNvPr id="10" name="CuadroTexto 9">
            <a:extLst>
              <a:ext uri="{FF2B5EF4-FFF2-40B4-BE49-F238E27FC236}">
                <a16:creationId xmlns:a16="http://schemas.microsoft.com/office/drawing/2014/main" xmlns="" id="{15F052D8-97A2-4EA9-8C18-3ADF52377C7C}"/>
              </a:ext>
            </a:extLst>
          </p:cNvPr>
          <p:cNvSpPr txBox="1"/>
          <p:nvPr/>
        </p:nvSpPr>
        <p:spPr>
          <a:xfrm>
            <a:off x="3368856" y="5131096"/>
            <a:ext cx="4870419" cy="4832092"/>
          </a:xfrm>
          <a:prstGeom prst="rect">
            <a:avLst/>
          </a:prstGeom>
          <a:noFill/>
        </p:spPr>
        <p:txBody>
          <a:bodyPr wrap="square" rtlCol="0">
            <a:spAutoFit/>
          </a:bodyPr>
          <a:lstStyle/>
          <a:p>
            <a:pPr algn="ctr"/>
            <a:r>
              <a:rPr lang="es-MX" sz="4400" kern="0" dirty="0">
                <a:solidFill>
                  <a:prstClr val="white"/>
                </a:solidFill>
              </a:rPr>
              <a:t>Cada hombre y mujer tiene una misión, </a:t>
            </a:r>
          </a:p>
          <a:p>
            <a:pPr algn="ctr"/>
            <a:r>
              <a:rPr lang="es-MX" sz="4400" kern="0" dirty="0">
                <a:solidFill>
                  <a:prstClr val="white"/>
                </a:solidFill>
              </a:rPr>
              <a:t>en lo personal, </a:t>
            </a:r>
          </a:p>
          <a:p>
            <a:pPr algn="ctr"/>
            <a:r>
              <a:rPr lang="es-MX" sz="4400" kern="0" dirty="0">
                <a:solidFill>
                  <a:prstClr val="white"/>
                </a:solidFill>
              </a:rPr>
              <a:t>con la comunidad, </a:t>
            </a:r>
          </a:p>
          <a:p>
            <a:pPr algn="ctr"/>
            <a:r>
              <a:rPr lang="es-MX" sz="4400" kern="0" dirty="0">
                <a:solidFill>
                  <a:prstClr val="white"/>
                </a:solidFill>
              </a:rPr>
              <a:t>y con su «casa común». </a:t>
            </a:r>
            <a:endParaRPr lang="es-MX" dirty="0">
              <a:solidFill>
                <a:srgbClr val="421C5E"/>
              </a:solidFill>
            </a:endParaRPr>
          </a:p>
        </p:txBody>
      </p:sp>
      <p:sp>
        <p:nvSpPr>
          <p:cNvPr id="11" name="CuadroTexto 10">
            <a:extLst>
              <a:ext uri="{FF2B5EF4-FFF2-40B4-BE49-F238E27FC236}">
                <a16:creationId xmlns:a16="http://schemas.microsoft.com/office/drawing/2014/main" xmlns="" id="{8DBC5E34-DBB9-457F-BDC1-5D3CB19BBD23}"/>
              </a:ext>
            </a:extLst>
          </p:cNvPr>
          <p:cNvSpPr txBox="1"/>
          <p:nvPr/>
        </p:nvSpPr>
        <p:spPr>
          <a:xfrm>
            <a:off x="8229503" y="4903936"/>
            <a:ext cx="5258352" cy="5262979"/>
          </a:xfrm>
          <a:prstGeom prst="rect">
            <a:avLst/>
          </a:prstGeom>
          <a:noFill/>
        </p:spPr>
        <p:txBody>
          <a:bodyPr wrap="square" rtlCol="0">
            <a:spAutoFit/>
          </a:bodyPr>
          <a:lstStyle/>
          <a:p>
            <a:pPr algn="ctr"/>
            <a:r>
              <a:rPr lang="es-MX" sz="4800" b="1" kern="0" dirty="0">
                <a:solidFill>
                  <a:prstClr val="black"/>
                </a:solidFill>
              </a:rPr>
              <a:t>Vivir con alegría,</a:t>
            </a:r>
          </a:p>
          <a:p>
            <a:pPr algn="ctr"/>
            <a:r>
              <a:rPr lang="es-MX" sz="4800" b="1" kern="0" dirty="0">
                <a:solidFill>
                  <a:prstClr val="black"/>
                </a:solidFill>
              </a:rPr>
              <a:t>esperanza y amor</a:t>
            </a:r>
          </a:p>
          <a:p>
            <a:pPr algn="ctr"/>
            <a:r>
              <a:rPr lang="es-MX" sz="4800" b="1" kern="0" dirty="0">
                <a:solidFill>
                  <a:prstClr val="black"/>
                </a:solidFill>
              </a:rPr>
              <a:t> la propia responsabilidad </a:t>
            </a:r>
          </a:p>
          <a:p>
            <a:pPr algn="ctr"/>
            <a:r>
              <a:rPr lang="es-MX" sz="4800" b="1" kern="0" dirty="0">
                <a:solidFill>
                  <a:prstClr val="black"/>
                </a:solidFill>
              </a:rPr>
              <a:t>y la corresponsabilidad es un gran desafío</a:t>
            </a:r>
            <a:r>
              <a:rPr lang="es-MX" sz="4400" kern="0" dirty="0">
                <a:solidFill>
                  <a:prstClr val="black"/>
                </a:solidFill>
              </a:rPr>
              <a:t>.</a:t>
            </a:r>
            <a:endParaRPr lang="es-MX" dirty="0">
              <a:solidFill>
                <a:prstClr val="black"/>
              </a:solidFill>
            </a:endParaRPr>
          </a:p>
        </p:txBody>
      </p:sp>
      <p:sp>
        <p:nvSpPr>
          <p:cNvPr id="12" name="Rectángulo 11">
            <a:extLst>
              <a:ext uri="{FF2B5EF4-FFF2-40B4-BE49-F238E27FC236}">
                <a16:creationId xmlns:a16="http://schemas.microsoft.com/office/drawing/2014/main" xmlns="" id="{EB3FE1B8-81E2-4386-AD5D-D1294CB5182F}"/>
              </a:ext>
            </a:extLst>
          </p:cNvPr>
          <p:cNvSpPr/>
          <p:nvPr/>
        </p:nvSpPr>
        <p:spPr>
          <a:xfrm>
            <a:off x="13775313" y="5104549"/>
            <a:ext cx="4516404" cy="4278094"/>
          </a:xfrm>
          <a:prstGeom prst="rect">
            <a:avLst/>
          </a:prstGeom>
        </p:spPr>
        <p:txBody>
          <a:bodyPr wrap="square">
            <a:spAutoFit/>
          </a:bodyPr>
          <a:lstStyle/>
          <a:p>
            <a:pPr algn="ctr"/>
            <a:r>
              <a:rPr lang="es-MX" sz="4800" dirty="0">
                <a:solidFill>
                  <a:prstClr val="white"/>
                </a:solidFill>
              </a:rPr>
              <a:t>«Yo soy una misión en esta tierra, </a:t>
            </a:r>
          </a:p>
          <a:p>
            <a:pPr algn="ctr"/>
            <a:r>
              <a:rPr lang="es-MX" sz="4800" dirty="0">
                <a:solidFill>
                  <a:prstClr val="white"/>
                </a:solidFill>
              </a:rPr>
              <a:t>y para eso estoy en este mundo».</a:t>
            </a:r>
          </a:p>
          <a:p>
            <a:pPr algn="ctr"/>
            <a:r>
              <a:rPr lang="es-MX" sz="3200" dirty="0">
                <a:solidFill>
                  <a:prstClr val="white"/>
                </a:solidFill>
              </a:rPr>
              <a:t>(Papa Francisco)</a:t>
            </a:r>
          </a:p>
        </p:txBody>
      </p:sp>
      <p:pic>
        <p:nvPicPr>
          <p:cNvPr id="13" name="Imagen 12">
            <a:extLst>
              <a:ext uri="{FF2B5EF4-FFF2-40B4-BE49-F238E27FC236}">
                <a16:creationId xmlns:a16="http://schemas.microsoft.com/office/drawing/2014/main" xmlns="" id="{01DC5D95-8094-4AD8-ACCD-07A47ECA0A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148" y="8890201"/>
            <a:ext cx="2960489" cy="1396799"/>
          </a:xfrm>
          <a:prstGeom prst="rect">
            <a:avLst/>
          </a:prstGeom>
          <a:ln>
            <a:noFill/>
          </a:ln>
        </p:spPr>
      </p:pic>
      <p:sp>
        <p:nvSpPr>
          <p:cNvPr id="14" name="TextBox 5"/>
          <p:cNvSpPr txBox="1"/>
          <p:nvPr/>
        </p:nvSpPr>
        <p:spPr>
          <a:xfrm rot="16200000">
            <a:off x="-2651981" y="5412008"/>
            <a:ext cx="8658746" cy="851067"/>
          </a:xfrm>
          <a:prstGeom prst="rect">
            <a:avLst/>
          </a:prstGeom>
        </p:spPr>
        <p:txBody>
          <a:bodyPr wrap="square"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a:t>
            </a:r>
            <a:r>
              <a:rPr lang="en-US" sz="4200" b="1" spc="108" dirty="0">
                <a:solidFill>
                  <a:srgbClr val="7030A0"/>
                </a:solidFill>
                <a:effectLst>
                  <a:outerShdw blurRad="38100" dist="38100" dir="2700000" algn="tl">
                    <a:srgbClr val="000000">
                      <a:alpha val="43137"/>
                    </a:srgbClr>
                  </a:outerShdw>
                </a:effectLst>
                <a:latin typeface="Quando Italics"/>
              </a:rPr>
              <a:t>CORRESPONSABILIDAD</a:t>
            </a:r>
          </a:p>
        </p:txBody>
      </p:sp>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7618" y="800100"/>
            <a:ext cx="4207182" cy="3733800"/>
          </a:xfrm>
          <a:prstGeom prst="rect">
            <a:avLst/>
          </a:prstGeom>
        </p:spPr>
      </p:pic>
      <p:pic>
        <p:nvPicPr>
          <p:cNvPr id="6" name="Imagen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34400" y="647700"/>
            <a:ext cx="4838490" cy="3948313"/>
          </a:xfrm>
          <a:prstGeom prst="rect">
            <a:avLst/>
          </a:prstGeom>
        </p:spPr>
      </p:pic>
      <p:pic>
        <p:nvPicPr>
          <p:cNvPr id="16" name="Imagen 15">
            <a:extLst>
              <a:ext uri="{FF2B5EF4-FFF2-40B4-BE49-F238E27FC236}">
                <a16:creationId xmlns:a16="http://schemas.microsoft.com/office/drawing/2014/main" xmlns="" id="{46AD7A2E-95FF-45E1-B358-E3EDEB4AC5BC}"/>
              </a:ext>
            </a:extLst>
          </p:cNvPr>
          <p:cNvPicPr>
            <a:picLocks noChangeAspect="1"/>
          </p:cNvPicPr>
          <p:nvPr/>
        </p:nvPicPr>
        <p:blipFill>
          <a:blip r:embed="rId7"/>
          <a:stretch>
            <a:fillRect/>
          </a:stretch>
        </p:blipFill>
        <p:spPr>
          <a:xfrm>
            <a:off x="14032168" y="568810"/>
            <a:ext cx="4132643" cy="3965090"/>
          </a:xfrm>
          <a:prstGeom prst="rect">
            <a:avLst/>
          </a:prstGeom>
        </p:spPr>
      </p:pic>
    </p:spTree>
    <p:extLst>
      <p:ext uri="{BB962C8B-B14F-4D97-AF65-F5344CB8AC3E}">
        <p14:creationId xmlns:p14="http://schemas.microsoft.com/office/powerpoint/2010/main" val="62961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ppt_x"/>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13571645" y="0"/>
            <a:ext cx="4768019" cy="10287000"/>
          </a:xfrm>
          <a:prstGeom prst="rect">
            <a:avLst/>
          </a:prstGeom>
          <a:solidFill>
            <a:srgbClr val="8C52FF">
              <a:alpha val="75686"/>
            </a:srgbClr>
          </a:solidFill>
        </p:spPr>
      </p:sp>
      <p:sp>
        <p:nvSpPr>
          <p:cNvPr id="3" name="AutoShape 3"/>
          <p:cNvSpPr/>
          <p:nvPr/>
        </p:nvSpPr>
        <p:spPr>
          <a:xfrm>
            <a:off x="8282715" y="-64664"/>
            <a:ext cx="4764538" cy="10416328"/>
          </a:xfrm>
          <a:prstGeom prst="rect">
            <a:avLst/>
          </a:prstGeom>
          <a:solidFill>
            <a:srgbClr val="FBFFFF">
              <a:alpha val="60000"/>
            </a:srgbClr>
          </a:solidFill>
        </p:spPr>
      </p:sp>
      <p:sp>
        <p:nvSpPr>
          <p:cNvPr id="4" name="AutoShape 4"/>
          <p:cNvSpPr/>
          <p:nvPr/>
        </p:nvSpPr>
        <p:spPr>
          <a:xfrm>
            <a:off x="3460076" y="1"/>
            <a:ext cx="4764538" cy="10287000"/>
          </a:xfrm>
          <a:prstGeom prst="rect">
            <a:avLst/>
          </a:prstGeom>
          <a:solidFill>
            <a:srgbClr val="008037">
              <a:alpha val="89803"/>
            </a:srgbClr>
          </a:solidFill>
        </p:spPr>
      </p:sp>
      <p:sp>
        <p:nvSpPr>
          <p:cNvPr id="5" name="TextBox 5"/>
          <p:cNvSpPr txBox="1"/>
          <p:nvPr/>
        </p:nvSpPr>
        <p:spPr>
          <a:xfrm>
            <a:off x="-2133600" y="4445536"/>
            <a:ext cx="7496561" cy="851067"/>
          </a:xfrm>
          <a:prstGeom prst="rect">
            <a:avLst/>
          </a:prstGeom>
        </p:spPr>
        <p:txBody>
          <a:bodyPr lIns="0" tIns="0" rIns="0" bIns="0" rtlCol="0" anchor="t">
            <a:spAutoFit/>
          </a:bodyPr>
          <a:lstStyle/>
          <a:p>
            <a:pPr algn="ctr">
              <a:lnSpc>
                <a:spcPts val="7290"/>
              </a:lnSpc>
            </a:pPr>
            <a:r>
              <a:rPr lang="en-US" sz="4000" b="1" cap="small" spc="108" dirty="0">
                <a:solidFill>
                  <a:srgbClr val="7030A0"/>
                </a:solidFill>
                <a:effectLst>
                  <a:outerShdw blurRad="38100" dist="38100" dir="2700000" algn="tl">
                    <a:srgbClr val="000000">
                      <a:alpha val="43137"/>
                    </a:srgbClr>
                  </a:outerShdw>
                </a:effectLst>
                <a:latin typeface="Quando Italics"/>
              </a:rPr>
              <a:t>  </a:t>
            </a:r>
            <a:r>
              <a:rPr lang="en-US" sz="3600" b="1" cap="small" spc="108" dirty="0">
                <a:solidFill>
                  <a:srgbClr val="7030A0"/>
                </a:solidFill>
                <a:effectLst>
                  <a:outerShdw blurRad="38100" dist="38100" dir="2700000" algn="tl">
                    <a:srgbClr val="000000">
                      <a:alpha val="43137"/>
                    </a:srgbClr>
                  </a:outerShdw>
                </a:effectLst>
                <a:latin typeface="Quando Italics"/>
              </a:rPr>
              <a:t>¿QUÉ DICE…?</a:t>
            </a:r>
          </a:p>
        </p:txBody>
      </p:sp>
      <p:pic>
        <p:nvPicPr>
          <p:cNvPr id="9" name="Picture 9"/>
          <p:cNvPicPr>
            <a:picLocks noChangeAspect="1"/>
          </p:cNvPicPr>
          <p:nvPr/>
        </p:nvPicPr>
        <p:blipFill>
          <a:blip r:embed="rId3"/>
          <a:srcRect/>
          <a:stretch>
            <a:fillRect/>
          </a:stretch>
        </p:blipFill>
        <p:spPr>
          <a:xfrm>
            <a:off x="319908" y="221544"/>
            <a:ext cx="2847120" cy="2156909"/>
          </a:xfrm>
          <a:prstGeom prst="rect">
            <a:avLst/>
          </a:prstGeom>
        </p:spPr>
      </p:pic>
      <p:sp>
        <p:nvSpPr>
          <p:cNvPr id="10" name="CuadroTexto 9">
            <a:extLst>
              <a:ext uri="{FF2B5EF4-FFF2-40B4-BE49-F238E27FC236}">
                <a16:creationId xmlns:a16="http://schemas.microsoft.com/office/drawing/2014/main" xmlns="" id="{15F052D8-97A2-4EA9-8C18-3ADF52377C7C}"/>
              </a:ext>
            </a:extLst>
          </p:cNvPr>
          <p:cNvSpPr txBox="1"/>
          <p:nvPr/>
        </p:nvSpPr>
        <p:spPr>
          <a:xfrm>
            <a:off x="3406961" y="3927979"/>
            <a:ext cx="4822639" cy="6278642"/>
          </a:xfrm>
          <a:prstGeom prst="rect">
            <a:avLst/>
          </a:prstGeom>
          <a:noFill/>
        </p:spPr>
        <p:txBody>
          <a:bodyPr wrap="square" rtlCol="0">
            <a:spAutoFit/>
          </a:bodyPr>
          <a:lstStyle/>
          <a:p>
            <a:pPr algn="ctr"/>
            <a:r>
              <a:rPr lang="es-MX" sz="3200" kern="0" dirty="0">
                <a:solidFill>
                  <a:schemeClr val="bg1"/>
                </a:solidFill>
                <a:latin typeface="Calibri" pitchFamily="34" charset="0"/>
              </a:rPr>
              <a:t> "De modo que ni el que planta es algo, ni el que riega, sino Dios que hace crecer. Y el que planta y el que riega son una misma cosa; si bien cada cual recibirá el salario según su propio trabajo, ya que somos colaboradores de Dios y vosotros, campo de Dios, edificación de Dios.“ (</a:t>
            </a:r>
            <a:r>
              <a:rPr lang="es-MX" sz="3200" i="1" kern="0" dirty="0">
                <a:solidFill>
                  <a:schemeClr val="bg1"/>
                </a:solidFill>
                <a:latin typeface="Calibri" pitchFamily="34" charset="0"/>
              </a:rPr>
              <a:t>1Cor 3, 9</a:t>
            </a:r>
            <a:r>
              <a:rPr lang="es-MX" sz="3200" kern="0" dirty="0">
                <a:solidFill>
                  <a:schemeClr val="bg1"/>
                </a:solidFill>
                <a:latin typeface="Calibri" pitchFamily="34" charset="0"/>
              </a:rPr>
              <a:t>) </a:t>
            </a:r>
          </a:p>
          <a:p>
            <a:pPr algn="ctr"/>
            <a:endParaRPr lang="es-MX" dirty="0">
              <a:solidFill>
                <a:srgbClr val="421C5E"/>
              </a:solidFill>
            </a:endParaRPr>
          </a:p>
        </p:txBody>
      </p:sp>
      <p:sp>
        <p:nvSpPr>
          <p:cNvPr id="11" name="CuadroTexto 10">
            <a:extLst>
              <a:ext uri="{FF2B5EF4-FFF2-40B4-BE49-F238E27FC236}">
                <a16:creationId xmlns:a16="http://schemas.microsoft.com/office/drawing/2014/main" xmlns="" id="{8DBC5E34-DBB9-457F-BDC1-5D3CB19BBD23}"/>
              </a:ext>
            </a:extLst>
          </p:cNvPr>
          <p:cNvSpPr txBox="1"/>
          <p:nvPr/>
        </p:nvSpPr>
        <p:spPr>
          <a:xfrm>
            <a:off x="8225389" y="268439"/>
            <a:ext cx="5338211" cy="5632311"/>
          </a:xfrm>
          <a:prstGeom prst="rect">
            <a:avLst/>
          </a:prstGeom>
          <a:noFill/>
        </p:spPr>
        <p:txBody>
          <a:bodyPr wrap="square" rtlCol="0">
            <a:spAutoFit/>
          </a:bodyPr>
          <a:lstStyle/>
          <a:p>
            <a:pPr algn="ctr"/>
            <a:r>
              <a:rPr lang="es-MX" sz="3600" kern="0" dirty="0">
                <a:latin typeface="Calibri" pitchFamily="34" charset="0"/>
              </a:rPr>
              <a:t>“Por su regeneración en Cristo, se da entre todos los fieles una verdadera igualdad en cuanto a la dignidad y acción, en virtud de la cual todos, según su propia condición y oficio, cooperan a la edificación del Cuerpo de Cristo" (</a:t>
            </a:r>
            <a:r>
              <a:rPr lang="es-MX" sz="3600" i="1" kern="0" dirty="0">
                <a:latin typeface="Calibri" pitchFamily="34" charset="0"/>
              </a:rPr>
              <a:t>Catecismo, </a:t>
            </a:r>
            <a:r>
              <a:rPr lang="es-MX" sz="3600" kern="0" dirty="0">
                <a:latin typeface="Calibri" pitchFamily="34" charset="0"/>
              </a:rPr>
              <a:t>n. 872).</a:t>
            </a:r>
            <a:endParaRPr lang="es-MX" dirty="0"/>
          </a:p>
        </p:txBody>
      </p:sp>
      <p:sp>
        <p:nvSpPr>
          <p:cNvPr id="12" name="Rectángulo 11">
            <a:extLst>
              <a:ext uri="{FF2B5EF4-FFF2-40B4-BE49-F238E27FC236}">
                <a16:creationId xmlns:a16="http://schemas.microsoft.com/office/drawing/2014/main" xmlns="" id="{EB3FE1B8-81E2-4386-AD5D-D1294CB5182F}"/>
              </a:ext>
            </a:extLst>
          </p:cNvPr>
          <p:cNvSpPr/>
          <p:nvPr/>
        </p:nvSpPr>
        <p:spPr>
          <a:xfrm>
            <a:off x="13616715" y="3927979"/>
            <a:ext cx="4768019" cy="5632311"/>
          </a:xfrm>
          <a:prstGeom prst="rect">
            <a:avLst/>
          </a:prstGeom>
        </p:spPr>
        <p:txBody>
          <a:bodyPr wrap="square">
            <a:spAutoFit/>
          </a:bodyPr>
          <a:lstStyle/>
          <a:p>
            <a:pPr algn="ctr"/>
            <a:r>
              <a:rPr lang="es-MX" sz="4000" dirty="0">
                <a:solidFill>
                  <a:schemeClr val="bg1"/>
                </a:solidFill>
              </a:rPr>
              <a:t>“Trabajar por el </a:t>
            </a:r>
          </a:p>
          <a:p>
            <a:pPr algn="ctr"/>
            <a:r>
              <a:rPr lang="es-MX" sz="4000" dirty="0">
                <a:solidFill>
                  <a:schemeClr val="bg1"/>
                </a:solidFill>
              </a:rPr>
              <a:t>BIEN COMÚN </a:t>
            </a:r>
          </a:p>
          <a:p>
            <a:pPr algn="ctr"/>
            <a:r>
              <a:rPr lang="es-MX" sz="4000" dirty="0">
                <a:solidFill>
                  <a:schemeClr val="bg1"/>
                </a:solidFill>
              </a:rPr>
              <a:t>quiere decir asumir responsabilidades </a:t>
            </a:r>
          </a:p>
          <a:p>
            <a:pPr algn="ctr"/>
            <a:r>
              <a:rPr lang="es-MX" sz="4000" dirty="0">
                <a:solidFill>
                  <a:schemeClr val="bg1"/>
                </a:solidFill>
              </a:rPr>
              <a:t>en favor de los demás. </a:t>
            </a:r>
          </a:p>
          <a:p>
            <a:pPr algn="ctr"/>
            <a:r>
              <a:rPr lang="es-MX" sz="4000" dirty="0">
                <a:solidFill>
                  <a:schemeClr val="bg1"/>
                </a:solidFill>
              </a:rPr>
              <a:t>El bien común debe ser cosa de todos.” </a:t>
            </a:r>
          </a:p>
          <a:p>
            <a:pPr algn="ctr"/>
            <a:r>
              <a:rPr lang="es-MX" sz="4000" dirty="0">
                <a:solidFill>
                  <a:schemeClr val="bg1"/>
                </a:solidFill>
              </a:rPr>
              <a:t>(</a:t>
            </a:r>
            <a:r>
              <a:rPr lang="es-MX" sz="4000" i="1" dirty="0" err="1">
                <a:solidFill>
                  <a:schemeClr val="bg1"/>
                </a:solidFill>
              </a:rPr>
              <a:t>Youcat</a:t>
            </a:r>
            <a:r>
              <a:rPr lang="es-MX" sz="4000" dirty="0">
                <a:solidFill>
                  <a:schemeClr val="bg1"/>
                </a:solidFill>
              </a:rPr>
              <a:t> n. 308)  </a:t>
            </a:r>
          </a:p>
        </p:txBody>
      </p:sp>
      <p:pic>
        <p:nvPicPr>
          <p:cNvPr id="2050" name="Picture 2" descr="La Biblia Católica: Edición letra grande. Tapa dura, marrón, con ...">
            <a:extLst>
              <a:ext uri="{FF2B5EF4-FFF2-40B4-BE49-F238E27FC236}">
                <a16:creationId xmlns:a16="http://schemas.microsoft.com/office/drawing/2014/main" xmlns="" id="{AB9F1DE6-C84F-426C-80D9-8AD5B79E66B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67581" y="221544"/>
            <a:ext cx="2366619" cy="34352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xmlns="" id="{45A6B9C1-E082-4680-BCFD-1341B8FC1C3C}"/>
              </a:ext>
            </a:extLst>
          </p:cNvPr>
          <p:cNvGrpSpPr/>
          <p:nvPr/>
        </p:nvGrpSpPr>
        <p:grpSpPr>
          <a:xfrm>
            <a:off x="14136620" y="273399"/>
            <a:ext cx="3606110" cy="3124141"/>
            <a:chOff x="14136620" y="273399"/>
            <a:chExt cx="3606110" cy="3124141"/>
          </a:xfrm>
        </p:grpSpPr>
        <p:pic>
          <p:nvPicPr>
            <p:cNvPr id="2054" name="Picture 6" descr="Biblia . . . . . . #biblia #youcat... - Libreria Don Bosco Córdoba ...">
              <a:extLst>
                <a:ext uri="{FF2B5EF4-FFF2-40B4-BE49-F238E27FC236}">
                  <a16:creationId xmlns:a16="http://schemas.microsoft.com/office/drawing/2014/main" xmlns="" id="{30EF72BB-1D77-4EA6-8226-ADE5778CE5A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361714">
              <a:off x="16137143" y="492328"/>
              <a:ext cx="1605587" cy="290521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e DOCAT, Like Its Predecessor the YOUCAT, Is an Ideal Tool for ...">
              <a:extLst>
                <a:ext uri="{FF2B5EF4-FFF2-40B4-BE49-F238E27FC236}">
                  <a16:creationId xmlns:a16="http://schemas.microsoft.com/office/drawing/2014/main" xmlns="" id="{88F57F29-9553-4D4E-9855-EB99A7D5B2D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136620" y="273399"/>
              <a:ext cx="1790700" cy="3009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o 6">
            <a:extLst>
              <a:ext uri="{FF2B5EF4-FFF2-40B4-BE49-F238E27FC236}">
                <a16:creationId xmlns:a16="http://schemas.microsoft.com/office/drawing/2014/main" xmlns="" id="{A88537F5-1BE2-4811-AEC1-2192C76AA29E}"/>
              </a:ext>
            </a:extLst>
          </p:cNvPr>
          <p:cNvGrpSpPr/>
          <p:nvPr/>
        </p:nvGrpSpPr>
        <p:grpSpPr>
          <a:xfrm>
            <a:off x="9144000" y="6189248"/>
            <a:ext cx="3705936" cy="3795393"/>
            <a:chOff x="9144000" y="6189248"/>
            <a:chExt cx="3705936" cy="3795393"/>
          </a:xfrm>
        </p:grpSpPr>
        <p:pic>
          <p:nvPicPr>
            <p:cNvPr id="2052" name="Picture 4" descr="ÍNDICE - CONTENIDO">
              <a:extLst>
                <a:ext uri="{FF2B5EF4-FFF2-40B4-BE49-F238E27FC236}">
                  <a16:creationId xmlns:a16="http://schemas.microsoft.com/office/drawing/2014/main" xmlns="" id="{A335AA14-EAE8-4BFB-8014-C4196D79BC8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144000" y="6189248"/>
              <a:ext cx="2402880" cy="347901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atecismo de la Iglesia Catolica compendió – Beityala">
              <a:extLst>
                <a:ext uri="{FF2B5EF4-FFF2-40B4-BE49-F238E27FC236}">
                  <a16:creationId xmlns:a16="http://schemas.microsoft.com/office/drawing/2014/main" xmlns="" id="{15527619-2751-47D7-A0C7-8C148F69B70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1309656">
              <a:off x="11334701" y="7558401"/>
              <a:ext cx="1515235" cy="242624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Imagen 16">
            <a:extLst>
              <a:ext uri="{FF2B5EF4-FFF2-40B4-BE49-F238E27FC236}">
                <a16:creationId xmlns:a16="http://schemas.microsoft.com/office/drawing/2014/main" xmlns="" id="{10EDAF60-1A06-4436-B440-0EAFC01E8F3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19908" y="8297089"/>
            <a:ext cx="2960489" cy="1871771"/>
          </a:xfrm>
          <a:prstGeom prst="rect">
            <a:avLst/>
          </a:prstGeom>
          <a:ln>
            <a:noFill/>
          </a:ln>
        </p:spPr>
      </p:pic>
    </p:spTree>
    <p:extLst>
      <p:ext uri="{BB962C8B-B14F-4D97-AF65-F5344CB8AC3E}">
        <p14:creationId xmlns:p14="http://schemas.microsoft.com/office/powerpoint/2010/main" val="4284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078200" y="8714069"/>
            <a:ext cx="1971094" cy="1493253"/>
          </a:xfrm>
          <a:prstGeom prst="rect">
            <a:avLst/>
          </a:prstGeom>
        </p:spPr>
      </p:pic>
      <p:sp>
        <p:nvSpPr>
          <p:cNvPr id="2" name="AutoShape 2"/>
          <p:cNvSpPr/>
          <p:nvPr/>
        </p:nvSpPr>
        <p:spPr>
          <a:xfrm>
            <a:off x="-74172" y="4980742"/>
            <a:ext cx="18436343" cy="1270100"/>
          </a:xfrm>
          <a:prstGeom prst="rect">
            <a:avLst/>
          </a:prstGeom>
          <a:solidFill>
            <a:srgbClr val="8C52FF"/>
          </a:solidFill>
        </p:spPr>
        <p:txBody>
          <a:bodyPr/>
          <a:lstStyle/>
          <a:p>
            <a:pPr>
              <a:lnSpc>
                <a:spcPct val="150000"/>
              </a:lnSpc>
            </a:pPr>
            <a:endParaRPr lang="es-MX" sz="6000" b="1" cap="all" dirty="0">
              <a:solidFill>
                <a:schemeClr val="bg1"/>
              </a:solidFill>
              <a:effectLst>
                <a:outerShdw blurRad="38100" dist="38100" dir="2700000" algn="tl">
                  <a:srgbClr val="000000">
                    <a:alpha val="43137"/>
                  </a:srgbClr>
                </a:outerShdw>
              </a:effectLst>
            </a:endParaRPr>
          </a:p>
        </p:txBody>
      </p:sp>
      <p:sp>
        <p:nvSpPr>
          <p:cNvPr id="5" name="TextBox 5"/>
          <p:cNvSpPr txBox="1"/>
          <p:nvPr/>
        </p:nvSpPr>
        <p:spPr>
          <a:xfrm>
            <a:off x="1981200" y="0"/>
            <a:ext cx="2058263" cy="1735455"/>
          </a:xfrm>
          <a:prstGeom prst="rect">
            <a:avLst/>
          </a:prstGeom>
        </p:spPr>
        <p:txBody>
          <a:bodyPr lIns="0" tIns="0" rIns="0" bIns="0" rtlCol="0" anchor="t">
            <a:spAutoFit/>
          </a:bodyPr>
          <a:lstStyle/>
          <a:p>
            <a:pPr algn="ctr">
              <a:lnSpc>
                <a:spcPts val="14040"/>
              </a:lnSpc>
            </a:pPr>
            <a:r>
              <a:rPr lang="en-US" sz="10400" spc="208" dirty="0">
                <a:solidFill>
                  <a:srgbClr val="8C52FF"/>
                </a:solidFill>
                <a:latin typeface="Quando Italics"/>
              </a:rPr>
              <a:t>01</a:t>
            </a:r>
          </a:p>
        </p:txBody>
      </p:sp>
      <p:sp>
        <p:nvSpPr>
          <p:cNvPr id="6" name="TextBox 6"/>
          <p:cNvSpPr txBox="1"/>
          <p:nvPr/>
        </p:nvSpPr>
        <p:spPr>
          <a:xfrm>
            <a:off x="255383" y="6548304"/>
            <a:ext cx="2058263" cy="1735455"/>
          </a:xfrm>
          <a:prstGeom prst="rect">
            <a:avLst/>
          </a:prstGeom>
        </p:spPr>
        <p:txBody>
          <a:bodyPr lIns="0" tIns="0" rIns="0" bIns="0" rtlCol="0" anchor="t">
            <a:spAutoFit/>
          </a:bodyPr>
          <a:lstStyle/>
          <a:p>
            <a:pPr algn="r">
              <a:lnSpc>
                <a:spcPts val="14040"/>
              </a:lnSpc>
            </a:pPr>
            <a:r>
              <a:rPr lang="en-US" sz="10400" spc="208" dirty="0">
                <a:solidFill>
                  <a:srgbClr val="008037"/>
                </a:solidFill>
                <a:latin typeface="Quando Italics"/>
              </a:rPr>
              <a:t>02</a:t>
            </a:r>
          </a:p>
        </p:txBody>
      </p:sp>
      <p:sp>
        <p:nvSpPr>
          <p:cNvPr id="7" name="TextBox 7"/>
          <p:cNvSpPr txBox="1"/>
          <p:nvPr/>
        </p:nvSpPr>
        <p:spPr>
          <a:xfrm>
            <a:off x="13392526" y="-108030"/>
            <a:ext cx="2058263" cy="1735455"/>
          </a:xfrm>
          <a:prstGeom prst="rect">
            <a:avLst/>
          </a:prstGeom>
        </p:spPr>
        <p:txBody>
          <a:bodyPr lIns="0" tIns="0" rIns="0" bIns="0" rtlCol="0" anchor="t">
            <a:spAutoFit/>
          </a:bodyPr>
          <a:lstStyle/>
          <a:p>
            <a:pPr algn="ctr">
              <a:lnSpc>
                <a:spcPts val="14040"/>
              </a:lnSpc>
            </a:pPr>
            <a:r>
              <a:rPr lang="en-US" sz="10400" spc="208" dirty="0">
                <a:solidFill>
                  <a:srgbClr val="8C52FF"/>
                </a:solidFill>
                <a:latin typeface="Quando Italics"/>
              </a:rPr>
              <a:t>03</a:t>
            </a:r>
          </a:p>
        </p:txBody>
      </p:sp>
      <p:sp>
        <p:nvSpPr>
          <p:cNvPr id="9" name="Rectángulo 8">
            <a:extLst>
              <a:ext uri="{FF2B5EF4-FFF2-40B4-BE49-F238E27FC236}">
                <a16:creationId xmlns:a16="http://schemas.microsoft.com/office/drawing/2014/main" xmlns="" id="{8A757AB1-9BC4-4CFA-9F6A-2569B4C7AC72}"/>
              </a:ext>
            </a:extLst>
          </p:cNvPr>
          <p:cNvSpPr/>
          <p:nvPr/>
        </p:nvSpPr>
        <p:spPr>
          <a:xfrm>
            <a:off x="849157" y="1685705"/>
            <a:ext cx="6858000" cy="4659737"/>
          </a:xfrm>
          <a:prstGeom prst="rect">
            <a:avLst/>
          </a:prstGeom>
        </p:spPr>
        <p:txBody>
          <a:bodyPr wrap="square">
            <a:spAutoFit/>
          </a:bodyPr>
          <a:lstStyle/>
          <a:p>
            <a:pPr marL="457200" indent="-457200" defTabSz="457200">
              <a:spcBef>
                <a:spcPct val="20000"/>
              </a:spcBef>
              <a:buClr>
                <a:srgbClr val="7030A0"/>
              </a:buClr>
              <a:buFont typeface="Wingdings" panose="05000000000000000000" pitchFamily="2" charset="2"/>
              <a:buChar char="ü"/>
              <a:defRPr/>
            </a:pPr>
            <a:r>
              <a:rPr lang="es-MX" sz="4000" b="1" dirty="0"/>
              <a:t>Buscar la unidad.</a:t>
            </a:r>
          </a:p>
          <a:p>
            <a:pPr marL="457200" indent="-457200" defTabSz="457200">
              <a:spcBef>
                <a:spcPct val="20000"/>
              </a:spcBef>
              <a:buClr>
                <a:srgbClr val="7030A0"/>
              </a:buClr>
              <a:buFont typeface="Wingdings" panose="05000000000000000000" pitchFamily="2" charset="2"/>
              <a:buChar char="ü"/>
              <a:defRPr/>
            </a:pPr>
            <a:r>
              <a:rPr lang="es-MX" sz="4000" b="1" dirty="0"/>
              <a:t>Edificar la unión </a:t>
            </a:r>
          </a:p>
          <a:p>
            <a:pPr defTabSz="457200">
              <a:spcBef>
                <a:spcPct val="20000"/>
              </a:spcBef>
              <a:buClr>
                <a:srgbClr val="7030A0"/>
              </a:buClr>
              <a:defRPr/>
            </a:pPr>
            <a:r>
              <a:rPr lang="es-MX" sz="4000" b="1" dirty="0"/>
              <a:t>    en la diversidad.</a:t>
            </a:r>
          </a:p>
          <a:p>
            <a:pPr marL="571500" indent="-571500" defTabSz="457200">
              <a:spcBef>
                <a:spcPct val="20000"/>
              </a:spcBef>
              <a:buClr>
                <a:srgbClr val="7030A0"/>
              </a:buClr>
              <a:buFont typeface="Wingdings" panose="05000000000000000000" pitchFamily="2" charset="2"/>
              <a:buChar char="ü"/>
              <a:defRPr/>
            </a:pPr>
            <a:r>
              <a:rPr lang="es-MX" sz="4000" b="1" dirty="0"/>
              <a:t>Buscar el diálogo. </a:t>
            </a:r>
          </a:p>
          <a:p>
            <a:pPr defTabSz="457200">
              <a:spcBef>
                <a:spcPct val="20000"/>
              </a:spcBef>
              <a:buClr>
                <a:srgbClr val="7030A0"/>
              </a:buClr>
              <a:defRPr/>
            </a:pPr>
            <a:endParaRPr lang="es-MX" sz="4000" b="1" dirty="0"/>
          </a:p>
          <a:p>
            <a:pPr>
              <a:spcBef>
                <a:spcPct val="20000"/>
              </a:spcBef>
              <a:buClr>
                <a:srgbClr val="7030A0"/>
              </a:buClr>
            </a:pPr>
            <a:endParaRPr lang="es-ES" altLang="es-MX" sz="3600" b="1" dirty="0">
              <a:latin typeface="Calibri" panose="020F0502020204030204" pitchFamily="34" charset="0"/>
            </a:endParaRPr>
          </a:p>
          <a:p>
            <a:pPr defTabSz="457200">
              <a:spcBef>
                <a:spcPct val="20000"/>
              </a:spcBef>
              <a:buClr>
                <a:srgbClr val="CC3300"/>
              </a:buClr>
              <a:buFont typeface="Wingdings" pitchFamily="2" charset="2"/>
              <a:buChar char="§"/>
              <a:defRPr/>
            </a:pPr>
            <a:endParaRPr lang="es-ES" dirty="0"/>
          </a:p>
        </p:txBody>
      </p:sp>
      <p:sp>
        <p:nvSpPr>
          <p:cNvPr id="10" name="Rectángulo 9">
            <a:extLst>
              <a:ext uri="{FF2B5EF4-FFF2-40B4-BE49-F238E27FC236}">
                <a16:creationId xmlns:a16="http://schemas.microsoft.com/office/drawing/2014/main" xmlns="" id="{E3F15D68-E615-46D7-A3E1-626CFCD4C894}"/>
              </a:ext>
            </a:extLst>
          </p:cNvPr>
          <p:cNvSpPr/>
          <p:nvPr/>
        </p:nvSpPr>
        <p:spPr>
          <a:xfrm>
            <a:off x="2313646" y="6868223"/>
            <a:ext cx="13660704" cy="2677656"/>
          </a:xfrm>
          <a:prstGeom prst="rect">
            <a:avLst/>
          </a:prstGeom>
        </p:spPr>
        <p:txBody>
          <a:bodyPr wrap="square">
            <a:spAutoFit/>
          </a:bodyPr>
          <a:lstStyle/>
          <a:p>
            <a:pPr algn="ctr" defTabSz="457200">
              <a:spcBef>
                <a:spcPct val="20000"/>
              </a:spcBef>
              <a:buClr>
                <a:srgbClr val="00B050"/>
              </a:buClr>
              <a:defRPr/>
            </a:pPr>
            <a:r>
              <a:rPr lang="es-MX" sz="4000" b="1" dirty="0">
                <a:solidFill>
                  <a:srgbClr val="003E1C"/>
                </a:solidFill>
              </a:rPr>
              <a:t>Es importante desarrollar un dinamismo al compartir tus talentos, ya que son los medios que Dios te ha dado para cumplir responsablemente con tu vocación, </a:t>
            </a:r>
          </a:p>
          <a:p>
            <a:pPr algn="ctr" defTabSz="457200">
              <a:spcBef>
                <a:spcPct val="20000"/>
              </a:spcBef>
              <a:buClr>
                <a:srgbClr val="00B050"/>
              </a:buClr>
              <a:defRPr/>
            </a:pPr>
            <a:r>
              <a:rPr lang="es-MX" sz="4000" b="1" dirty="0">
                <a:solidFill>
                  <a:srgbClr val="003E1C"/>
                </a:solidFill>
              </a:rPr>
              <a:t>no aisladamente, sino con los demás. </a:t>
            </a:r>
          </a:p>
        </p:txBody>
      </p:sp>
      <p:sp>
        <p:nvSpPr>
          <p:cNvPr id="11" name="Rectángulo 10">
            <a:extLst>
              <a:ext uri="{FF2B5EF4-FFF2-40B4-BE49-F238E27FC236}">
                <a16:creationId xmlns:a16="http://schemas.microsoft.com/office/drawing/2014/main" xmlns="" id="{5D94AAA6-35CB-4AF4-96C4-712241C8EDB2}"/>
              </a:ext>
            </a:extLst>
          </p:cNvPr>
          <p:cNvSpPr/>
          <p:nvPr/>
        </p:nvSpPr>
        <p:spPr>
          <a:xfrm>
            <a:off x="11582400" y="1493610"/>
            <a:ext cx="6693252" cy="3293209"/>
          </a:xfrm>
          <a:prstGeom prst="rect">
            <a:avLst/>
          </a:prstGeom>
        </p:spPr>
        <p:txBody>
          <a:bodyPr wrap="square">
            <a:spAutoFit/>
          </a:bodyPr>
          <a:lstStyle/>
          <a:p>
            <a:pPr marL="285750" indent="-285750" defTabSz="457200">
              <a:buClr>
                <a:srgbClr val="7030A0"/>
              </a:buClr>
              <a:buFont typeface="Wingdings" panose="05000000000000000000" pitchFamily="2" charset="2"/>
              <a:buChar char="ü"/>
              <a:defRPr/>
            </a:pPr>
            <a:r>
              <a:rPr lang="es-ES" sz="4000" b="1" dirty="0"/>
              <a:t>Promueve la importancia y  el valor de comunidad. </a:t>
            </a:r>
          </a:p>
          <a:p>
            <a:pPr marL="285750" indent="-285750" defTabSz="457200">
              <a:spcBef>
                <a:spcPct val="20000"/>
              </a:spcBef>
              <a:buClr>
                <a:srgbClr val="7030A0"/>
              </a:buClr>
              <a:buFont typeface="Wingdings" panose="05000000000000000000" pitchFamily="2" charset="2"/>
              <a:buChar char="ü"/>
              <a:defRPr/>
            </a:pPr>
            <a:r>
              <a:rPr lang="es-ES" sz="4000" b="1" dirty="0"/>
              <a:t> Medita la Palabra de Dios. </a:t>
            </a:r>
          </a:p>
          <a:p>
            <a:pPr marL="285750" indent="-285750" defTabSz="457200">
              <a:buClr>
                <a:srgbClr val="7030A0"/>
              </a:buClr>
              <a:buFont typeface="Wingdings" panose="05000000000000000000" pitchFamily="2" charset="2"/>
              <a:buChar char="ü"/>
              <a:defRPr/>
            </a:pPr>
            <a:r>
              <a:rPr lang="es-ES" sz="4000" b="1" dirty="0"/>
              <a:t> </a:t>
            </a:r>
            <a:r>
              <a:rPr lang="es-MX" sz="4000" b="1" dirty="0"/>
              <a:t>Contagia, con tu testimonio,      </a:t>
            </a:r>
          </a:p>
          <a:p>
            <a:pPr defTabSz="457200">
              <a:buClr>
                <a:srgbClr val="7030A0"/>
              </a:buClr>
              <a:defRPr/>
            </a:pPr>
            <a:r>
              <a:rPr lang="es-MX" sz="4000" b="1" dirty="0"/>
              <a:t>     la corresponsabilidad. </a:t>
            </a:r>
            <a:endParaRPr lang="es-ES" sz="4000" b="1" dirty="0"/>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696784"/>
            <a:ext cx="5865569" cy="3905956"/>
          </a:xfrm>
          <a:prstGeom prst="rect">
            <a:avLst/>
          </a:prstGeom>
        </p:spPr>
      </p:pic>
      <p:sp>
        <p:nvSpPr>
          <p:cNvPr id="8" name="Rectángulo 7">
            <a:extLst>
              <a:ext uri="{FF2B5EF4-FFF2-40B4-BE49-F238E27FC236}">
                <a16:creationId xmlns:a16="http://schemas.microsoft.com/office/drawing/2014/main" xmlns="" id="{ACFD3B92-00B5-4628-AFC5-DCB0D462D93D}"/>
              </a:ext>
            </a:extLst>
          </p:cNvPr>
          <p:cNvSpPr/>
          <p:nvPr/>
        </p:nvSpPr>
        <p:spPr>
          <a:xfrm>
            <a:off x="2837208" y="5085337"/>
            <a:ext cx="12613581" cy="1107996"/>
          </a:xfrm>
          <a:prstGeom prst="rect">
            <a:avLst/>
          </a:prstGeom>
        </p:spPr>
        <p:txBody>
          <a:bodyPr wrap="none">
            <a:spAutoFit/>
          </a:bodyPr>
          <a:lstStyle/>
          <a:p>
            <a:r>
              <a:rPr lang="es-MX" sz="6600" dirty="0">
                <a:solidFill>
                  <a:schemeClr val="bg1"/>
                </a:solidFill>
              </a:rPr>
              <a:t> </a:t>
            </a:r>
            <a:r>
              <a:rPr lang="es-MX" sz="6600" b="1" dirty="0">
                <a:solidFill>
                  <a:schemeClr val="bg1"/>
                </a:solidFill>
                <a:effectLst>
                  <a:outerShdw blurRad="38100" dist="38100" dir="2700000" algn="tl">
                    <a:srgbClr val="000000">
                      <a:alpha val="43137"/>
                    </a:srgbClr>
                  </a:outerShdw>
                </a:effectLst>
              </a:rPr>
              <a:t>¿Cómo vivir la corresponsabilidad?</a:t>
            </a:r>
            <a:endParaRPr lang="es-MX"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220040" y="-159617"/>
            <a:ext cx="2531741" cy="10446617"/>
          </a:xfrm>
          <a:prstGeom prst="rect">
            <a:avLst/>
          </a:prstGeom>
          <a:solidFill>
            <a:srgbClr val="FBFFFF"/>
          </a:solidFill>
        </p:spPr>
      </p:sp>
      <p:sp>
        <p:nvSpPr>
          <p:cNvPr id="3" name="AutoShape 3"/>
          <p:cNvSpPr/>
          <p:nvPr/>
        </p:nvSpPr>
        <p:spPr>
          <a:xfrm>
            <a:off x="1852598" y="-159617"/>
            <a:ext cx="1428869" cy="10686798"/>
          </a:xfrm>
          <a:prstGeom prst="rect">
            <a:avLst/>
          </a:prstGeom>
          <a:solidFill>
            <a:srgbClr val="FBFFFF">
              <a:alpha val="21960"/>
            </a:srgbClr>
          </a:solidFill>
        </p:spPr>
      </p:sp>
      <p:grpSp>
        <p:nvGrpSpPr>
          <p:cNvPr id="4" name="Group 4"/>
          <p:cNvGrpSpPr/>
          <p:nvPr/>
        </p:nvGrpSpPr>
        <p:grpSpPr>
          <a:xfrm>
            <a:off x="15297458" y="7070888"/>
            <a:ext cx="2553614" cy="2553614"/>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FFFF"/>
            </a:solidFill>
          </p:spPr>
        </p:sp>
      </p:grpSp>
      <p:grpSp>
        <p:nvGrpSpPr>
          <p:cNvPr id="6" name="Group 6"/>
          <p:cNvGrpSpPr/>
          <p:nvPr/>
        </p:nvGrpSpPr>
        <p:grpSpPr>
          <a:xfrm>
            <a:off x="3944826" y="3866693"/>
            <a:ext cx="2553614" cy="255361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FFFF"/>
            </a:solidFill>
          </p:spPr>
        </p:sp>
      </p:grpSp>
      <p:grpSp>
        <p:nvGrpSpPr>
          <p:cNvPr id="8" name="Group 8"/>
          <p:cNvGrpSpPr/>
          <p:nvPr/>
        </p:nvGrpSpPr>
        <p:grpSpPr>
          <a:xfrm>
            <a:off x="15303156" y="613540"/>
            <a:ext cx="2553614" cy="255361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FFFF"/>
            </a:solidFill>
          </p:spPr>
        </p:sp>
      </p:grpSp>
      <p:pic>
        <p:nvPicPr>
          <p:cNvPr id="10" name="Picture 10"/>
          <p:cNvPicPr>
            <a:picLocks noChangeAspect="1"/>
          </p:cNvPicPr>
          <p:nvPr/>
        </p:nvPicPr>
        <p:blipFill>
          <a:blip r:embed="rId3"/>
          <a:srcRect/>
          <a:stretch>
            <a:fillRect/>
          </a:stretch>
        </p:blipFill>
        <p:spPr>
          <a:xfrm>
            <a:off x="16063045" y="7294119"/>
            <a:ext cx="1022438" cy="2089607"/>
          </a:xfrm>
          <a:prstGeom prst="rect">
            <a:avLst/>
          </a:prstGeom>
        </p:spPr>
      </p:pic>
      <p:pic>
        <p:nvPicPr>
          <p:cNvPr id="11" name="Picture 11"/>
          <p:cNvPicPr>
            <a:picLocks noChangeAspect="1"/>
          </p:cNvPicPr>
          <p:nvPr/>
        </p:nvPicPr>
        <p:blipFill>
          <a:blip r:embed="rId4"/>
          <a:srcRect/>
          <a:stretch>
            <a:fillRect/>
          </a:stretch>
        </p:blipFill>
        <p:spPr>
          <a:xfrm>
            <a:off x="15844846" y="1039304"/>
            <a:ext cx="1458836" cy="1794989"/>
          </a:xfrm>
          <a:prstGeom prst="rect">
            <a:avLst/>
          </a:prstGeom>
        </p:spPr>
      </p:pic>
      <p:pic>
        <p:nvPicPr>
          <p:cNvPr id="12" name="Picture 12"/>
          <p:cNvPicPr>
            <a:picLocks noChangeAspect="1"/>
          </p:cNvPicPr>
          <p:nvPr/>
        </p:nvPicPr>
        <p:blipFill>
          <a:blip r:embed="rId5"/>
          <a:srcRect/>
          <a:stretch>
            <a:fillRect/>
          </a:stretch>
        </p:blipFill>
        <p:spPr>
          <a:xfrm>
            <a:off x="4480883" y="4553223"/>
            <a:ext cx="1521599" cy="1408171"/>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3199" y="127175"/>
            <a:ext cx="2051351" cy="1554054"/>
          </a:xfrm>
          <a:prstGeom prst="rect">
            <a:avLst/>
          </a:prstGeom>
        </p:spPr>
      </p:pic>
      <p:sp>
        <p:nvSpPr>
          <p:cNvPr id="14" name="TextBox 5">
            <a:extLst>
              <a:ext uri="{FF2B5EF4-FFF2-40B4-BE49-F238E27FC236}">
                <a16:creationId xmlns:a16="http://schemas.microsoft.com/office/drawing/2014/main" xmlns="" id="{A817F1C1-469F-42A5-A297-4E4ECB010D77}"/>
              </a:ext>
            </a:extLst>
          </p:cNvPr>
          <p:cNvSpPr txBox="1"/>
          <p:nvPr/>
        </p:nvSpPr>
        <p:spPr>
          <a:xfrm>
            <a:off x="-2589407" y="4091757"/>
            <a:ext cx="7496561" cy="1872307"/>
          </a:xfrm>
          <a:prstGeom prst="rect">
            <a:avLst/>
          </a:prstGeom>
        </p:spPr>
        <p:txBody>
          <a:bodyPr lIns="0" tIns="0" rIns="0" bIns="0" rtlCol="0" anchor="t">
            <a:spAutoFit/>
          </a:bodyPr>
          <a:lstStyle/>
          <a:p>
            <a:pPr algn="ctr">
              <a:lnSpc>
                <a:spcPts val="7290"/>
              </a:lnSpc>
            </a:pPr>
            <a:r>
              <a:rPr lang="en-US" sz="4400" b="1" cap="all" spc="108" dirty="0">
                <a:solidFill>
                  <a:srgbClr val="7030A0"/>
                </a:solidFill>
                <a:effectLst>
                  <a:outerShdw blurRad="38100" dist="38100" dir="2700000" algn="tl">
                    <a:srgbClr val="000000">
                      <a:alpha val="43137"/>
                    </a:srgbClr>
                  </a:outerShdw>
                </a:effectLst>
                <a:latin typeface="Quando Italics"/>
              </a:rPr>
              <a:t>Si la </a:t>
            </a:r>
          </a:p>
          <a:p>
            <a:pPr algn="ctr">
              <a:lnSpc>
                <a:spcPts val="7290"/>
              </a:lnSpc>
            </a:pPr>
            <a:r>
              <a:rPr lang="en-US" sz="4400" b="1" cap="all" spc="108" dirty="0">
                <a:solidFill>
                  <a:srgbClr val="7030A0"/>
                </a:solidFill>
                <a:effectLst>
                  <a:outerShdw blurRad="38100" dist="38100" dir="2700000" algn="tl">
                    <a:srgbClr val="000000">
                      <a:alpha val="43137"/>
                    </a:srgbClr>
                  </a:outerShdw>
                </a:effectLst>
                <a:latin typeface="Quando Italics"/>
              </a:rPr>
              <a:t>Vives…</a:t>
            </a:r>
            <a:endParaRPr lang="en-US" sz="4400" b="1" cap="all" spc="108" dirty="0">
              <a:solidFill>
                <a:srgbClr val="7030A0"/>
              </a:solidFill>
              <a:latin typeface="Quando Italics"/>
            </a:endParaRPr>
          </a:p>
        </p:txBody>
      </p:sp>
      <p:sp>
        <p:nvSpPr>
          <p:cNvPr id="15" name="Rectángulo 14">
            <a:extLst>
              <a:ext uri="{FF2B5EF4-FFF2-40B4-BE49-F238E27FC236}">
                <a16:creationId xmlns:a16="http://schemas.microsoft.com/office/drawing/2014/main" xmlns="" id="{3BD59F97-C013-488A-8100-1CECF9DB852A}"/>
              </a:ext>
            </a:extLst>
          </p:cNvPr>
          <p:cNvSpPr/>
          <p:nvPr/>
        </p:nvSpPr>
        <p:spPr>
          <a:xfrm>
            <a:off x="4460411" y="452622"/>
            <a:ext cx="13289170" cy="6032421"/>
          </a:xfrm>
          <a:prstGeom prst="rect">
            <a:avLst/>
          </a:prstGeom>
        </p:spPr>
        <p:txBody>
          <a:bodyPr wrap="square">
            <a:spAutoFit/>
          </a:bodyPr>
          <a:lstStyle/>
          <a:p>
            <a:pPr marL="571500" indent="-571500">
              <a:buFont typeface="Wingdings" panose="05000000000000000000" pitchFamily="2" charset="2"/>
              <a:buChar char="ü"/>
            </a:pPr>
            <a:r>
              <a:rPr lang="es-MX" sz="4000" dirty="0">
                <a:solidFill>
                  <a:schemeClr val="bg1"/>
                </a:solidFill>
                <a:effectLst>
                  <a:outerShdw blurRad="38100" dist="38100" dir="2700000" algn="tl">
                    <a:srgbClr val="000000">
                      <a:alpha val="43137"/>
                    </a:srgbClr>
                  </a:outerShdw>
                </a:effectLst>
              </a:rPr>
              <a:t>Generas paz, satisfacción y alegría.</a:t>
            </a:r>
          </a:p>
          <a:p>
            <a:pPr marL="571500" indent="-571500">
              <a:buFont typeface="Wingdings" panose="05000000000000000000" pitchFamily="2" charset="2"/>
              <a:buChar char="ü"/>
            </a:pPr>
            <a:r>
              <a:rPr lang="es-MX" sz="4000" dirty="0">
                <a:solidFill>
                  <a:schemeClr val="bg1"/>
                </a:solidFill>
                <a:effectLst>
                  <a:outerShdw blurRad="38100" dist="38100" dir="2700000" algn="tl">
                    <a:srgbClr val="000000">
                      <a:alpha val="43137"/>
                    </a:srgbClr>
                  </a:outerShdw>
                </a:effectLst>
              </a:rPr>
              <a:t> Te sientes acompañado, amparado y contagias </a:t>
            </a:r>
          </a:p>
          <a:p>
            <a:r>
              <a:rPr lang="es-MX" sz="4000" dirty="0">
                <a:solidFill>
                  <a:schemeClr val="bg1"/>
                </a:solidFill>
                <a:effectLst>
                  <a:outerShdw blurRad="38100" dist="38100" dir="2700000" algn="tl">
                    <a:srgbClr val="000000">
                      <a:alpha val="43137"/>
                    </a:srgbClr>
                  </a:outerShdw>
                </a:effectLst>
              </a:rPr>
              <a:t>      estos sentimientos .</a:t>
            </a:r>
          </a:p>
          <a:p>
            <a:pPr marL="571500" indent="-571500">
              <a:buFont typeface="Wingdings" panose="05000000000000000000" pitchFamily="2" charset="2"/>
              <a:buChar char="ü"/>
            </a:pPr>
            <a:r>
              <a:rPr lang="es-MX" sz="4000" dirty="0">
                <a:solidFill>
                  <a:schemeClr val="bg1"/>
                </a:solidFill>
                <a:effectLst>
                  <a:outerShdw blurRad="38100" dist="38100" dir="2700000" algn="tl">
                    <a:srgbClr val="000000">
                      <a:alpha val="43137"/>
                    </a:srgbClr>
                  </a:outerShdw>
                </a:effectLst>
              </a:rPr>
              <a:t> Conoces el verdadero sentido de tu vida. </a:t>
            </a:r>
          </a:p>
          <a:p>
            <a:pPr marL="571500" indent="-571500">
              <a:buFont typeface="Wingdings" panose="05000000000000000000" pitchFamily="2" charset="2"/>
              <a:buChar char="ü"/>
            </a:pPr>
            <a:r>
              <a:rPr lang="es-MX" sz="4000" dirty="0">
                <a:solidFill>
                  <a:schemeClr val="bg1"/>
                </a:solidFill>
                <a:effectLst>
                  <a:outerShdw blurRad="38100" dist="38100" dir="2700000" algn="tl">
                    <a:srgbClr val="000000">
                      <a:alpha val="43137"/>
                    </a:srgbClr>
                  </a:outerShdw>
                </a:effectLst>
              </a:rPr>
              <a:t> Fortaleces la justicia y la misericordia.</a:t>
            </a:r>
          </a:p>
          <a:p>
            <a:pPr marL="571500" indent="-571500">
              <a:buFont typeface="Wingdings" panose="05000000000000000000" pitchFamily="2" charset="2"/>
              <a:buChar char="ü"/>
            </a:pPr>
            <a:endParaRPr lang="es-MX" dirty="0">
              <a:solidFill>
                <a:schemeClr val="bg1"/>
              </a:solidFill>
              <a:effectLst>
                <a:outerShdw blurRad="38100" dist="38100" dir="2700000" algn="tl">
                  <a:srgbClr val="000000">
                    <a:alpha val="43137"/>
                  </a:srgbClr>
                </a:outerShdw>
              </a:effectLst>
            </a:endParaRPr>
          </a:p>
          <a:p>
            <a:pPr marL="571500" indent="-571500">
              <a:buFont typeface="Wingdings" panose="05000000000000000000" pitchFamily="2" charset="2"/>
              <a:buChar char="ü"/>
            </a:pPr>
            <a:endParaRPr lang="es-MX" sz="4400" dirty="0">
              <a:solidFill>
                <a:schemeClr val="bg1"/>
              </a:solidFill>
              <a:effectLst>
                <a:outerShdw blurRad="38100" dist="38100" dir="2700000" algn="tl">
                  <a:srgbClr val="000000">
                    <a:alpha val="43137"/>
                  </a:srgbClr>
                </a:outerShdw>
              </a:effectLst>
            </a:endParaRPr>
          </a:p>
          <a:p>
            <a:pPr marL="3314700" lvl="6" indent="-571500">
              <a:buClr>
                <a:prstClr val="white"/>
              </a:buClr>
              <a:buFont typeface="Wingdings" panose="05000000000000000000" pitchFamily="2" charset="2"/>
              <a:buChar char="ü"/>
            </a:pPr>
            <a:r>
              <a:rPr lang="es-MX" sz="4000" dirty="0">
                <a:solidFill>
                  <a:schemeClr val="bg1"/>
                </a:solidFill>
                <a:effectLst>
                  <a:outerShdw blurRad="38100" dist="38100" dir="2700000" algn="tl">
                    <a:srgbClr val="000000">
                      <a:alpha val="43137"/>
                    </a:srgbClr>
                  </a:outerShdw>
                </a:effectLst>
              </a:rPr>
              <a:t>Tienes relaciones humanas más solidarias.</a:t>
            </a:r>
          </a:p>
          <a:p>
            <a:pPr marL="3314700" lvl="6" indent="-571500">
              <a:buClr>
                <a:prstClr val="white"/>
              </a:buClr>
              <a:buFont typeface="Wingdings" panose="05000000000000000000" pitchFamily="2" charset="2"/>
              <a:buChar char="ü"/>
            </a:pPr>
            <a:r>
              <a:rPr lang="es-MX" sz="4000" dirty="0">
                <a:solidFill>
                  <a:schemeClr val="bg1"/>
                </a:solidFill>
                <a:effectLst>
                  <a:outerShdw blurRad="38100" dist="38100" dir="2700000" algn="tl">
                    <a:srgbClr val="000000">
                      <a:alpha val="43137"/>
                    </a:srgbClr>
                  </a:outerShdw>
                </a:effectLst>
              </a:rPr>
              <a:t>Te sientes uno con tu prójimo.</a:t>
            </a:r>
          </a:p>
          <a:p>
            <a:pPr marL="3314700" lvl="6" indent="-571500">
              <a:buClr>
                <a:schemeClr val="bg1"/>
              </a:buClr>
              <a:buFont typeface="Wingdings" panose="05000000000000000000" pitchFamily="2" charset="2"/>
              <a:buChar char="ü"/>
            </a:pPr>
            <a:r>
              <a:rPr lang="es-MX" sz="4000" dirty="0">
                <a:solidFill>
                  <a:schemeClr val="bg1"/>
                </a:solidFill>
                <a:effectLst>
                  <a:outerShdw blurRad="38100" dist="38100" dir="2700000" algn="tl">
                    <a:srgbClr val="000000">
                      <a:alpha val="43137"/>
                    </a:srgbClr>
                  </a:outerShdw>
                </a:effectLst>
              </a:rPr>
              <a:t>Fortaleces la empatía y la tolerancia.</a:t>
            </a:r>
          </a:p>
        </p:txBody>
      </p:sp>
      <p:sp>
        <p:nvSpPr>
          <p:cNvPr id="16" name="Rectángulo 15">
            <a:extLst>
              <a:ext uri="{FF2B5EF4-FFF2-40B4-BE49-F238E27FC236}">
                <a16:creationId xmlns:a16="http://schemas.microsoft.com/office/drawing/2014/main" xmlns="" id="{114EEE3D-8A56-43C8-BAA1-C22C75103FF6}"/>
              </a:ext>
            </a:extLst>
          </p:cNvPr>
          <p:cNvSpPr/>
          <p:nvPr/>
        </p:nvSpPr>
        <p:spPr>
          <a:xfrm>
            <a:off x="4705727" y="7200377"/>
            <a:ext cx="11876157" cy="3170099"/>
          </a:xfrm>
          <a:prstGeom prst="rect">
            <a:avLst/>
          </a:prstGeom>
        </p:spPr>
        <p:txBody>
          <a:bodyPr wrap="square">
            <a:spAutoFit/>
          </a:bodyPr>
          <a:lstStyle/>
          <a:p>
            <a:pPr marL="571500" indent="-571500">
              <a:buClr>
                <a:schemeClr val="bg1"/>
              </a:buClr>
              <a:buFont typeface="Wingdings" panose="05000000000000000000" pitchFamily="2" charset="2"/>
              <a:buChar char="ü"/>
            </a:pPr>
            <a:r>
              <a:rPr lang="es-MX" altLang="es-MX" sz="4000" dirty="0">
                <a:solidFill>
                  <a:schemeClr val="bg1"/>
                </a:solidFill>
                <a:effectLst>
                  <a:outerShdw blurRad="38100" dist="38100" dir="2700000" algn="tl">
                    <a:srgbClr val="000000">
                      <a:alpha val="43137"/>
                    </a:srgbClr>
                  </a:outerShdw>
                </a:effectLst>
                <a:latin typeface="Calibri" panose="020F0502020204030204" pitchFamily="34" charset="0"/>
              </a:rPr>
              <a:t>Participas más en tu apostolado,                                                                con mejores frutos. </a:t>
            </a:r>
          </a:p>
          <a:p>
            <a:pPr marL="571500" indent="-571500">
              <a:buClr>
                <a:schemeClr val="bg1"/>
              </a:buClr>
              <a:buFont typeface="Wingdings" panose="05000000000000000000" pitchFamily="2" charset="2"/>
              <a:buChar char="ü"/>
            </a:pPr>
            <a:r>
              <a:rPr lang="es-MX" altLang="es-MX" sz="4000" dirty="0">
                <a:solidFill>
                  <a:schemeClr val="bg1"/>
                </a:solidFill>
                <a:effectLst>
                  <a:outerShdw blurRad="38100" dist="38100" dir="2700000" algn="tl">
                    <a:srgbClr val="000000">
                      <a:alpha val="43137"/>
                    </a:srgbClr>
                  </a:outerShdw>
                </a:effectLst>
                <a:latin typeface="Calibri" panose="020F0502020204030204" pitchFamily="34" charset="0"/>
              </a:rPr>
              <a:t>Nadie se salva solo, esto es, ni como                                             individuo aislado ni por sus propias fuerzas. </a:t>
            </a:r>
          </a:p>
          <a:p>
            <a:pPr marL="571500" indent="-571500" algn="just">
              <a:buClr>
                <a:schemeClr val="bg1"/>
              </a:buClr>
              <a:buFont typeface="Wingdings" panose="05000000000000000000" pitchFamily="2" charset="2"/>
              <a:buChar char="ü"/>
            </a:pPr>
            <a:endParaRPr lang="es-MX" altLang="es-MX" sz="40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19" name="Imagen 18">
            <a:extLst>
              <a:ext uri="{FF2B5EF4-FFF2-40B4-BE49-F238E27FC236}">
                <a16:creationId xmlns:a16="http://schemas.microsoft.com/office/drawing/2014/main" xmlns="" id="{E2E8300C-5468-42C1-88E9-8216A40A9CB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636" y="8732891"/>
            <a:ext cx="2187164" cy="10588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4172" y="5082046"/>
            <a:ext cx="18436343" cy="1270100"/>
          </a:xfrm>
          <a:prstGeom prst="rect">
            <a:avLst/>
          </a:prstGeom>
          <a:solidFill>
            <a:srgbClr val="8C52FF"/>
          </a:solidFill>
        </p:spPr>
        <p:txBody>
          <a:bodyPr/>
          <a:lstStyle/>
          <a:p>
            <a:endParaRPr lang="es-MX" dirty="0"/>
          </a:p>
        </p:txBody>
      </p:sp>
      <p:sp>
        <p:nvSpPr>
          <p:cNvPr id="5" name="TextBox 5"/>
          <p:cNvSpPr txBox="1"/>
          <p:nvPr/>
        </p:nvSpPr>
        <p:spPr>
          <a:xfrm>
            <a:off x="1981200" y="-151009"/>
            <a:ext cx="2058263" cy="1735455"/>
          </a:xfrm>
          <a:prstGeom prst="rect">
            <a:avLst/>
          </a:prstGeom>
        </p:spPr>
        <p:txBody>
          <a:bodyPr lIns="0" tIns="0" rIns="0" bIns="0" rtlCol="0" anchor="t">
            <a:spAutoFit/>
          </a:bodyPr>
          <a:lstStyle/>
          <a:p>
            <a:pPr algn="ctr">
              <a:lnSpc>
                <a:spcPts val="14040"/>
              </a:lnSpc>
            </a:pPr>
            <a:r>
              <a:rPr lang="en-US" sz="10400" spc="208" dirty="0">
                <a:solidFill>
                  <a:srgbClr val="8C52FF"/>
                </a:solidFill>
                <a:latin typeface="Quando Italics"/>
              </a:rPr>
              <a:t>01</a:t>
            </a:r>
          </a:p>
        </p:txBody>
      </p:sp>
      <p:sp>
        <p:nvSpPr>
          <p:cNvPr id="6" name="TextBox 6"/>
          <p:cNvSpPr txBox="1"/>
          <p:nvPr/>
        </p:nvSpPr>
        <p:spPr>
          <a:xfrm>
            <a:off x="-229463" y="7051946"/>
            <a:ext cx="2058263" cy="1735455"/>
          </a:xfrm>
          <a:prstGeom prst="rect">
            <a:avLst/>
          </a:prstGeom>
        </p:spPr>
        <p:txBody>
          <a:bodyPr lIns="0" tIns="0" rIns="0" bIns="0" rtlCol="0" anchor="t">
            <a:spAutoFit/>
          </a:bodyPr>
          <a:lstStyle/>
          <a:p>
            <a:pPr algn="ctr">
              <a:lnSpc>
                <a:spcPts val="14040"/>
              </a:lnSpc>
            </a:pPr>
            <a:r>
              <a:rPr lang="en-US" sz="10400" spc="208" dirty="0">
                <a:solidFill>
                  <a:srgbClr val="008037"/>
                </a:solidFill>
                <a:latin typeface="Quando Italics"/>
              </a:rPr>
              <a:t>02</a:t>
            </a:r>
          </a:p>
        </p:txBody>
      </p:sp>
      <p:sp>
        <p:nvSpPr>
          <p:cNvPr id="7" name="TextBox 7"/>
          <p:cNvSpPr txBox="1"/>
          <p:nvPr/>
        </p:nvSpPr>
        <p:spPr>
          <a:xfrm>
            <a:off x="13240588" y="-257480"/>
            <a:ext cx="2058263" cy="1735455"/>
          </a:xfrm>
          <a:prstGeom prst="rect">
            <a:avLst/>
          </a:prstGeom>
        </p:spPr>
        <p:txBody>
          <a:bodyPr lIns="0" tIns="0" rIns="0" bIns="0" rtlCol="0" anchor="t">
            <a:spAutoFit/>
          </a:bodyPr>
          <a:lstStyle/>
          <a:p>
            <a:pPr algn="ctr">
              <a:lnSpc>
                <a:spcPts val="14040"/>
              </a:lnSpc>
            </a:pPr>
            <a:r>
              <a:rPr lang="en-US" sz="10400" spc="208" dirty="0">
                <a:solidFill>
                  <a:srgbClr val="8C52FF"/>
                </a:solidFill>
                <a:latin typeface="Quando Italics"/>
              </a:rPr>
              <a:t>03</a:t>
            </a:r>
          </a:p>
        </p:txBody>
      </p:sp>
      <p:sp>
        <p:nvSpPr>
          <p:cNvPr id="8" name="CuadroTexto 7">
            <a:extLst>
              <a:ext uri="{FF2B5EF4-FFF2-40B4-BE49-F238E27FC236}">
                <a16:creationId xmlns:a16="http://schemas.microsoft.com/office/drawing/2014/main" xmlns="" id="{9619BCE6-BF26-4F9A-8E54-F4D59D0C8381}"/>
              </a:ext>
            </a:extLst>
          </p:cNvPr>
          <p:cNvSpPr txBox="1"/>
          <p:nvPr/>
        </p:nvSpPr>
        <p:spPr>
          <a:xfrm flipH="1">
            <a:off x="304800" y="5286970"/>
            <a:ext cx="18135600" cy="923330"/>
          </a:xfrm>
          <a:prstGeom prst="rect">
            <a:avLst/>
          </a:prstGeom>
          <a:noFill/>
        </p:spPr>
        <p:txBody>
          <a:bodyPr wrap="square" rtlCol="0">
            <a:spAutoFit/>
          </a:bodyPr>
          <a:lstStyle/>
          <a:p>
            <a:r>
              <a:rPr lang="es-MX" sz="5400" b="1" dirty="0">
                <a:solidFill>
                  <a:schemeClr val="bg1"/>
                </a:solidFill>
              </a:rPr>
              <a:t>PORQUE PUEDES Y OTROS TE NECESITAN, CEFAS TE INVITA A…</a:t>
            </a:r>
          </a:p>
        </p:txBody>
      </p:sp>
      <p:sp>
        <p:nvSpPr>
          <p:cNvPr id="10" name="Rectángulo 9">
            <a:extLst>
              <a:ext uri="{FF2B5EF4-FFF2-40B4-BE49-F238E27FC236}">
                <a16:creationId xmlns:a16="http://schemas.microsoft.com/office/drawing/2014/main" xmlns="" id="{43996306-3DF2-4234-BF74-4656B85C1292}"/>
              </a:ext>
            </a:extLst>
          </p:cNvPr>
          <p:cNvSpPr/>
          <p:nvPr/>
        </p:nvSpPr>
        <p:spPr>
          <a:xfrm>
            <a:off x="0" y="1422267"/>
            <a:ext cx="5373193" cy="3170099"/>
          </a:xfrm>
          <a:prstGeom prst="rect">
            <a:avLst/>
          </a:prstGeom>
        </p:spPr>
        <p:txBody>
          <a:bodyPr wrap="square">
            <a:spAutoFit/>
          </a:bodyPr>
          <a:lstStyle/>
          <a:p>
            <a:pPr algn="ctr"/>
            <a:r>
              <a:rPr lang="es-MX" sz="4000" dirty="0">
                <a:latin typeface="Arial" panose="020B0604020202020204" pitchFamily="34" charset="0"/>
                <a:ea typeface="Times New Roman" panose="02020603050405020304" pitchFamily="18" charset="0"/>
              </a:rPr>
              <a:t>Profundizar y vivir un “espíritu de comunión profunda con la Iglesia” como al inicio del cristianismo.</a:t>
            </a:r>
            <a:endParaRPr lang="es-MX" sz="4000" dirty="0"/>
          </a:p>
        </p:txBody>
      </p:sp>
      <p:sp>
        <p:nvSpPr>
          <p:cNvPr id="11" name="Rectángulo 10">
            <a:extLst>
              <a:ext uri="{FF2B5EF4-FFF2-40B4-BE49-F238E27FC236}">
                <a16:creationId xmlns:a16="http://schemas.microsoft.com/office/drawing/2014/main" xmlns="" id="{BD565614-EED3-42C2-8151-684A626F7B1C}"/>
              </a:ext>
            </a:extLst>
          </p:cNvPr>
          <p:cNvSpPr/>
          <p:nvPr/>
        </p:nvSpPr>
        <p:spPr>
          <a:xfrm>
            <a:off x="1693081" y="6398009"/>
            <a:ext cx="16195043" cy="3785652"/>
          </a:xfrm>
          <a:prstGeom prst="rect">
            <a:avLst/>
          </a:prstGeom>
        </p:spPr>
        <p:txBody>
          <a:bodyPr wrap="square">
            <a:spAutoFit/>
          </a:bodyPr>
          <a:lstStyle/>
          <a:p>
            <a:pPr algn="ctr"/>
            <a:r>
              <a:rPr lang="es-MX" sz="4000" dirty="0">
                <a:solidFill>
                  <a:srgbClr val="003E1C"/>
                </a:solidFill>
                <a:latin typeface="Arial" panose="020B0604020202020204" pitchFamily="34" charset="0"/>
                <a:ea typeface="Times New Roman" panose="02020603050405020304" pitchFamily="18" charset="0"/>
              </a:rPr>
              <a:t>No cansarse de afinar, por medio de la formación, </a:t>
            </a:r>
          </a:p>
          <a:p>
            <a:pPr algn="ctr"/>
            <a:r>
              <a:rPr lang="es-MX" sz="4000" dirty="0">
                <a:solidFill>
                  <a:srgbClr val="003E1C"/>
                </a:solidFill>
                <a:latin typeface="Arial" panose="020B0604020202020204" pitchFamily="34" charset="0"/>
                <a:ea typeface="Times New Roman" panose="02020603050405020304" pitchFamily="18" charset="0"/>
              </a:rPr>
              <a:t>su vocación de fieles laicos “</a:t>
            </a:r>
            <a:r>
              <a:rPr lang="es-MX" sz="4000" b="1" dirty="0">
                <a:solidFill>
                  <a:srgbClr val="003E1C"/>
                </a:solidFill>
                <a:latin typeface="Arial" panose="020B0604020202020204" pitchFamily="34" charset="0"/>
                <a:ea typeface="Times New Roman" panose="02020603050405020304" pitchFamily="18" charset="0"/>
              </a:rPr>
              <a:t>llamados a ser testigos valientes y creíbles en todos los ámbitos de la sociedad, </a:t>
            </a:r>
            <a:r>
              <a:rPr lang="es-MX" sz="4000" dirty="0">
                <a:solidFill>
                  <a:srgbClr val="003E1C"/>
                </a:solidFill>
                <a:latin typeface="Arial" panose="020B0604020202020204" pitchFamily="34" charset="0"/>
                <a:ea typeface="Times New Roman" panose="02020603050405020304" pitchFamily="18" charset="0"/>
              </a:rPr>
              <a:t>para que el Evangelio sea luz que lleva esperanza en las situaciones problemáticas, de dificultad, de oscuridad, que los hombres de hoy encuentran a menudo en el camino de la vida”.</a:t>
            </a:r>
            <a:endParaRPr lang="es-MX" sz="4000" dirty="0">
              <a:solidFill>
                <a:srgbClr val="003E1C"/>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xmlns="" id="{3EB43DB5-F06E-442F-8930-2F229C7D2C4A}"/>
              </a:ext>
            </a:extLst>
          </p:cNvPr>
          <p:cNvSpPr/>
          <p:nvPr/>
        </p:nvSpPr>
        <p:spPr>
          <a:xfrm>
            <a:off x="10018407" y="1168872"/>
            <a:ext cx="8269593" cy="3785652"/>
          </a:xfrm>
          <a:prstGeom prst="rect">
            <a:avLst/>
          </a:prstGeom>
        </p:spPr>
        <p:txBody>
          <a:bodyPr wrap="square">
            <a:spAutoFit/>
          </a:bodyPr>
          <a:lstStyle/>
          <a:p>
            <a:pPr algn="ctr"/>
            <a:r>
              <a:rPr lang="es-MX" sz="4000" dirty="0">
                <a:latin typeface="Arial" panose="020B0604020202020204" pitchFamily="34" charset="0"/>
                <a:cs typeface="Arial" panose="020B0604020202020204" pitchFamily="34" charset="0"/>
              </a:rPr>
              <a:t>Sentir como suyo “el compromiso a trabajar por la misión de la Iglesia: con la oración, con el estudio, con la participación activa en la vida eclesial, con una mirada atenta y positiva hacia el mundo”. </a:t>
            </a:r>
          </a:p>
        </p:txBody>
      </p:sp>
      <p:pic>
        <p:nvPicPr>
          <p:cNvPr id="2050" name="Picture 2" descr="Qué importancia tiene la Responsabilidad Social? - Fundación ASISPA">
            <a:extLst>
              <a:ext uri="{FF2B5EF4-FFF2-40B4-BE49-F238E27FC236}">
                <a16:creationId xmlns:a16="http://schemas.microsoft.com/office/drawing/2014/main" xmlns="" id="{9CED79D3-AE0A-4ED3-80FA-72CDBACBB0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425" y="469073"/>
            <a:ext cx="4851402" cy="443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3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220040" y="-1"/>
            <a:ext cx="3409628" cy="10287001"/>
          </a:xfrm>
          <a:prstGeom prst="rect">
            <a:avLst/>
          </a:prstGeom>
          <a:solidFill>
            <a:srgbClr val="FBFFFF"/>
          </a:solidFill>
        </p:spPr>
      </p:sp>
      <p:sp>
        <p:nvSpPr>
          <p:cNvPr id="3" name="AutoShape 3"/>
          <p:cNvSpPr/>
          <p:nvPr/>
        </p:nvSpPr>
        <p:spPr>
          <a:xfrm>
            <a:off x="3200400" y="-399798"/>
            <a:ext cx="501326" cy="10686798"/>
          </a:xfrm>
          <a:prstGeom prst="rect">
            <a:avLst/>
          </a:prstGeom>
          <a:solidFill>
            <a:srgbClr val="FBFFFF">
              <a:alpha val="21960"/>
            </a:srgbClr>
          </a:solidFill>
        </p:spPr>
      </p:sp>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2872" y="323748"/>
            <a:ext cx="2051351" cy="1554054"/>
          </a:xfrm>
          <a:prstGeom prst="rect">
            <a:avLst/>
          </a:prstGeom>
        </p:spPr>
      </p:pic>
      <p:sp>
        <p:nvSpPr>
          <p:cNvPr id="14" name="Rectángulo 13">
            <a:extLst>
              <a:ext uri="{FF2B5EF4-FFF2-40B4-BE49-F238E27FC236}">
                <a16:creationId xmlns:a16="http://schemas.microsoft.com/office/drawing/2014/main" xmlns="" id="{BE5BFD57-67AA-4211-BA97-E70D7B2FF506}"/>
              </a:ext>
            </a:extLst>
          </p:cNvPr>
          <p:cNvSpPr/>
          <p:nvPr/>
        </p:nvSpPr>
        <p:spPr>
          <a:xfrm>
            <a:off x="9688133" y="1387568"/>
            <a:ext cx="8337267" cy="2800767"/>
          </a:xfrm>
          <a:prstGeom prst="rect">
            <a:avLst/>
          </a:prstGeom>
        </p:spPr>
        <p:txBody>
          <a:bodyPr wrap="square">
            <a:spAutoFit/>
          </a:bodyPr>
          <a:lstStyle/>
          <a:p>
            <a:pPr algn="ctr"/>
            <a:r>
              <a:rPr lang="es-MX" sz="4400" b="1" dirty="0">
                <a:solidFill>
                  <a:schemeClr val="bg1"/>
                </a:solidFill>
                <a:effectLst>
                  <a:outerShdw blurRad="38100" dist="38100" dir="2700000" algn="tl">
                    <a:srgbClr val="000000">
                      <a:alpha val="43137"/>
                    </a:srgbClr>
                  </a:outerShdw>
                </a:effectLst>
              </a:rPr>
              <a:t>“Responsabilidad compartida es obediencia recíproca, atención a la necesidad del hermano y </a:t>
            </a:r>
          </a:p>
          <a:p>
            <a:pPr algn="ctr"/>
            <a:r>
              <a:rPr lang="es-MX" sz="4400" b="1" dirty="0">
                <a:solidFill>
                  <a:schemeClr val="bg1"/>
                </a:solidFill>
                <a:effectLst>
                  <a:outerShdw blurRad="38100" dist="38100" dir="2700000" algn="tl">
                    <a:srgbClr val="000000">
                      <a:alpha val="43137"/>
                    </a:srgbClr>
                  </a:outerShdw>
                </a:effectLst>
              </a:rPr>
              <a:t>al bien común”.</a:t>
            </a:r>
          </a:p>
        </p:txBody>
      </p:sp>
      <p:sp>
        <p:nvSpPr>
          <p:cNvPr id="15" name="Rectángulo 14">
            <a:extLst>
              <a:ext uri="{FF2B5EF4-FFF2-40B4-BE49-F238E27FC236}">
                <a16:creationId xmlns:a16="http://schemas.microsoft.com/office/drawing/2014/main" xmlns="" id="{7D15E890-85AD-46B0-A3C6-F2663AD10BEF}"/>
              </a:ext>
            </a:extLst>
          </p:cNvPr>
          <p:cNvSpPr/>
          <p:nvPr/>
        </p:nvSpPr>
        <p:spPr>
          <a:xfrm>
            <a:off x="4693950" y="5943796"/>
            <a:ext cx="13015917" cy="3477875"/>
          </a:xfrm>
          <a:prstGeom prst="rect">
            <a:avLst/>
          </a:prstGeom>
        </p:spPr>
        <p:txBody>
          <a:bodyPr wrap="square">
            <a:spAutoFit/>
          </a:bodyPr>
          <a:lstStyle/>
          <a:p>
            <a:pPr marL="540000" lvl="1" indent="-457200" eaLnBrk="0" hangingPunct="0">
              <a:buClr>
                <a:schemeClr val="bg1"/>
              </a:buClr>
              <a:buFont typeface="Wingdings" panose="05000000000000000000" pitchFamily="2" charset="2"/>
              <a:buChar char="ü"/>
              <a:defRPr/>
            </a:pPr>
            <a:r>
              <a:rPr lang="es-MX" sz="4400" b="1" dirty="0">
                <a:solidFill>
                  <a:schemeClr val="bg1"/>
                </a:solidFill>
                <a:effectLst>
                  <a:outerShdw blurRad="38100" dist="38100" dir="2700000" algn="tl">
                    <a:srgbClr val="000000">
                      <a:alpha val="43137"/>
                    </a:srgbClr>
                  </a:outerShdw>
                </a:effectLst>
                <a:ea typeface="ＭＳ Ｐゴシック" pitchFamily="-65" charset="-128"/>
              </a:rPr>
              <a:t>La indiferencia.</a:t>
            </a:r>
          </a:p>
          <a:p>
            <a:pPr marL="540000" lvl="1" indent="-457200" eaLnBrk="0" hangingPunct="0">
              <a:buClr>
                <a:schemeClr val="bg1"/>
              </a:buClr>
              <a:buFont typeface="Wingdings" panose="05000000000000000000" pitchFamily="2" charset="2"/>
              <a:buChar char="ü"/>
              <a:defRPr/>
            </a:pPr>
            <a:r>
              <a:rPr lang="es-MX" sz="4400" b="1" dirty="0">
                <a:solidFill>
                  <a:schemeClr val="bg1"/>
                </a:solidFill>
                <a:effectLst>
                  <a:outerShdw blurRad="38100" dist="38100" dir="2700000" algn="tl">
                    <a:srgbClr val="000000">
                      <a:alpha val="43137"/>
                    </a:srgbClr>
                  </a:outerShdw>
                </a:effectLst>
                <a:ea typeface="ＭＳ Ｐゴシック" pitchFamily="-65" charset="-128"/>
              </a:rPr>
              <a:t>La intolerancia.</a:t>
            </a:r>
          </a:p>
          <a:p>
            <a:pPr marL="540000" lvl="1" indent="-457200" eaLnBrk="0" hangingPunct="0">
              <a:buClr>
                <a:schemeClr val="bg1"/>
              </a:buClr>
              <a:buFont typeface="Wingdings" panose="05000000000000000000" pitchFamily="2" charset="2"/>
              <a:buChar char="ü"/>
              <a:defRPr/>
            </a:pPr>
            <a:r>
              <a:rPr lang="es-MX" sz="4400" b="1" dirty="0">
                <a:solidFill>
                  <a:schemeClr val="bg1"/>
                </a:solidFill>
                <a:effectLst>
                  <a:outerShdw blurRad="38100" dist="38100" dir="2700000" algn="tl">
                    <a:srgbClr val="000000">
                      <a:alpha val="43137"/>
                    </a:srgbClr>
                  </a:outerShdw>
                </a:effectLst>
                <a:ea typeface="ＭＳ Ｐゴシック" pitchFamily="-65" charset="-128"/>
              </a:rPr>
              <a:t>La discriminación.</a:t>
            </a:r>
          </a:p>
          <a:p>
            <a:pPr marL="540000" lvl="1" indent="-457200" eaLnBrk="0" hangingPunct="0">
              <a:buClr>
                <a:schemeClr val="bg1"/>
              </a:buClr>
              <a:buFont typeface="Wingdings" panose="05000000000000000000" pitchFamily="2" charset="2"/>
              <a:buChar char="ü"/>
              <a:defRPr/>
            </a:pPr>
            <a:r>
              <a:rPr lang="es-MX" sz="4400" b="1" dirty="0">
                <a:solidFill>
                  <a:schemeClr val="bg1"/>
                </a:solidFill>
                <a:effectLst>
                  <a:outerShdw blurRad="38100" dist="38100" dir="2700000" algn="tl">
                    <a:srgbClr val="000000">
                      <a:alpha val="43137"/>
                    </a:srgbClr>
                  </a:outerShdw>
                </a:effectLst>
                <a:ea typeface="ＭＳ Ｐゴシック" pitchFamily="-65" charset="-128"/>
              </a:rPr>
              <a:t>La marginación. </a:t>
            </a:r>
          </a:p>
          <a:p>
            <a:pPr marL="540000" lvl="1" indent="-457200" eaLnBrk="0" hangingPunct="0">
              <a:buClr>
                <a:schemeClr val="bg1"/>
              </a:buClr>
              <a:buFont typeface="Wingdings" panose="05000000000000000000" pitchFamily="2" charset="2"/>
              <a:buChar char="ü"/>
              <a:defRPr/>
            </a:pPr>
            <a:r>
              <a:rPr lang="es-MX" sz="4400" b="1" dirty="0">
                <a:solidFill>
                  <a:schemeClr val="bg1"/>
                </a:solidFill>
                <a:effectLst>
                  <a:outerShdw blurRad="38100" dist="38100" dir="2700000" algn="tl">
                    <a:srgbClr val="000000">
                      <a:alpha val="43137"/>
                    </a:srgbClr>
                  </a:outerShdw>
                </a:effectLst>
                <a:ea typeface="ＭＳ Ｐゴシック" pitchFamily="-65" charset="-128"/>
              </a:rPr>
              <a:t>Pensar egoístamente que el otro no es mi problema.</a:t>
            </a:r>
          </a:p>
        </p:txBody>
      </p:sp>
      <p:sp>
        <p:nvSpPr>
          <p:cNvPr id="16" name="Rectángulo 15">
            <a:extLst>
              <a:ext uri="{FF2B5EF4-FFF2-40B4-BE49-F238E27FC236}">
                <a16:creationId xmlns:a16="http://schemas.microsoft.com/office/drawing/2014/main" xmlns="" id="{6FA34156-D45F-4789-837B-3FEBC26F8E68}"/>
              </a:ext>
            </a:extLst>
          </p:cNvPr>
          <p:cNvSpPr/>
          <p:nvPr/>
        </p:nvSpPr>
        <p:spPr>
          <a:xfrm>
            <a:off x="-596456" y="3326306"/>
            <a:ext cx="3196196" cy="3724096"/>
          </a:xfrm>
          <a:prstGeom prst="rect">
            <a:avLst/>
          </a:prstGeom>
        </p:spPr>
        <p:txBody>
          <a:bodyPr wrap="none">
            <a:spAutoFit/>
          </a:bodyPr>
          <a:lstStyle/>
          <a:p>
            <a:r>
              <a:rPr lang="en-US" sz="4000" b="1" cap="all" spc="108" dirty="0">
                <a:solidFill>
                  <a:srgbClr val="7030A0"/>
                </a:solidFill>
                <a:effectLst>
                  <a:outerShdw blurRad="38100" dist="38100" dir="2700000" algn="tl">
                    <a:srgbClr val="000000">
                      <a:alpha val="43137"/>
                    </a:srgbClr>
                  </a:outerShdw>
                </a:effectLst>
                <a:latin typeface="Quando Italics"/>
              </a:rPr>
              <a:t> </a:t>
            </a:r>
            <a:r>
              <a:rPr lang="en-US" sz="3600" b="1" cap="all" spc="108" dirty="0">
                <a:solidFill>
                  <a:srgbClr val="7030A0"/>
                </a:solidFill>
                <a:effectLst>
                  <a:outerShdw blurRad="38100" dist="38100" dir="2700000" algn="tl">
                    <a:srgbClr val="000000">
                      <a:alpha val="43137"/>
                    </a:srgbClr>
                  </a:outerShdw>
                </a:effectLst>
                <a:latin typeface="Quando Italics"/>
              </a:rPr>
              <a:t>¿Qué hacer?</a:t>
            </a:r>
          </a:p>
          <a:p>
            <a:endParaRPr lang="en-US" sz="3200" spc="108" dirty="0">
              <a:solidFill>
                <a:srgbClr val="7030A0"/>
              </a:solidFill>
              <a:effectLst>
                <a:outerShdw blurRad="38100" dist="38100" dir="2700000" algn="tl">
                  <a:srgbClr val="000000">
                    <a:alpha val="43137"/>
                  </a:srgbClr>
                </a:outerShdw>
              </a:effectLst>
              <a:latin typeface="Quando Italics"/>
            </a:endParaRPr>
          </a:p>
          <a:p>
            <a:endParaRPr lang="en-US" sz="3200" spc="108" dirty="0">
              <a:solidFill>
                <a:srgbClr val="7030A0"/>
              </a:solidFill>
              <a:effectLst>
                <a:outerShdw blurRad="38100" dist="38100" dir="2700000" algn="tl">
                  <a:srgbClr val="000000">
                    <a:alpha val="43137"/>
                  </a:srgbClr>
                </a:outerShdw>
              </a:effectLst>
              <a:latin typeface="Quando Italics"/>
            </a:endParaRPr>
          </a:p>
          <a:p>
            <a:endParaRPr lang="en-US" sz="3200" spc="108" dirty="0">
              <a:solidFill>
                <a:srgbClr val="7030A0"/>
              </a:solidFill>
              <a:effectLst>
                <a:outerShdw blurRad="38100" dist="38100" dir="2700000" algn="tl">
                  <a:srgbClr val="000000">
                    <a:alpha val="43137"/>
                  </a:srgbClr>
                </a:outerShdw>
              </a:effectLst>
              <a:latin typeface="Quando Italics"/>
            </a:endParaRPr>
          </a:p>
          <a:p>
            <a:endParaRPr lang="en-US" sz="3200" spc="108" dirty="0">
              <a:solidFill>
                <a:srgbClr val="7030A0"/>
              </a:solidFill>
              <a:effectLst>
                <a:outerShdw blurRad="38100" dist="38100" dir="2700000" algn="tl">
                  <a:srgbClr val="000000">
                    <a:alpha val="43137"/>
                  </a:srgbClr>
                </a:outerShdw>
              </a:effectLst>
              <a:latin typeface="Quando Italics"/>
            </a:endParaRPr>
          </a:p>
          <a:p>
            <a:endParaRPr lang="en-US" sz="3200" spc="108" dirty="0">
              <a:solidFill>
                <a:srgbClr val="7030A0"/>
              </a:solidFill>
              <a:effectLst>
                <a:outerShdw blurRad="38100" dist="38100" dir="2700000" algn="tl">
                  <a:srgbClr val="000000">
                    <a:alpha val="43137"/>
                  </a:srgbClr>
                </a:outerShdw>
              </a:effectLst>
              <a:latin typeface="Quando Italics"/>
            </a:endParaRPr>
          </a:p>
          <a:p>
            <a:r>
              <a:rPr lang="en-US" sz="3600" b="1" cap="all" spc="108" dirty="0">
                <a:solidFill>
                  <a:srgbClr val="7030A0"/>
                </a:solidFill>
                <a:effectLst>
                  <a:outerShdw blurRad="38100" dist="38100" dir="2700000" algn="tl">
                    <a:srgbClr val="000000">
                      <a:alpha val="43137"/>
                    </a:srgbClr>
                  </a:outerShdw>
                </a:effectLst>
                <a:latin typeface="Quando Italics"/>
              </a:rPr>
              <a:t> ¿Qué evitar?</a:t>
            </a:r>
            <a:endParaRPr lang="es-MX" sz="3600" b="1" cap="all" dirty="0">
              <a:effectLst>
                <a:outerShdw blurRad="38100" dist="38100" dir="2700000" algn="tl">
                  <a:srgbClr val="000000">
                    <a:alpha val="43137"/>
                  </a:srgbClr>
                </a:outerShdw>
              </a:effectLst>
            </a:endParaRPr>
          </a:p>
        </p:txBody>
      </p:sp>
      <p:pic>
        <p:nvPicPr>
          <p:cNvPr id="3080" name="Picture 8">
            <a:extLst>
              <a:ext uri="{FF2B5EF4-FFF2-40B4-BE49-F238E27FC236}">
                <a16:creationId xmlns:a16="http://schemas.microsoft.com/office/drawing/2014/main" xmlns="" id="{5ABC553F-8C37-418E-897E-4DF15563E0E3}"/>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195262" y="5143499"/>
            <a:ext cx="3323008" cy="3323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xmlns="" id="{C9F2D849-9E24-4600-A181-BD665BB8EE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9200" y="8466507"/>
            <a:ext cx="2479306" cy="1567543"/>
          </a:xfrm>
          <a:prstGeom prst="rect">
            <a:avLst/>
          </a:prstGeom>
          <a:ln>
            <a:noFill/>
          </a:ln>
        </p:spPr>
      </p:pic>
      <p:pic>
        <p:nvPicPr>
          <p:cNvPr id="4" name="Imagen 3"/>
          <p:cNvPicPr>
            <a:picLocks noChangeAspect="1"/>
          </p:cNvPicPr>
          <p:nvPr/>
        </p:nvPicPr>
        <p:blipFill>
          <a:blip r:embed="rId6">
            <a:duotone>
              <a:schemeClr val="accent3">
                <a:shade val="45000"/>
                <a:satMod val="135000"/>
              </a:schemeClr>
              <a:prstClr val="white"/>
            </a:duotone>
          </a:blip>
          <a:stretch>
            <a:fillRect/>
          </a:stretch>
        </p:blipFill>
        <p:spPr>
          <a:xfrm>
            <a:off x="3928133" y="623601"/>
            <a:ext cx="5760000" cy="43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38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3919</TotalTime>
  <Words>2381</Words>
  <Application>Microsoft Office PowerPoint</Application>
  <PresentationFormat>Personalizado</PresentationFormat>
  <Paragraphs>193</Paragraphs>
  <Slides>15</Slides>
  <Notes>13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15</vt:i4>
      </vt:variant>
    </vt:vector>
  </HeadingPairs>
  <TitlesOfParts>
    <vt:vector size="28" baseType="lpstr">
      <vt:lpstr>Arial Unicode MS</vt:lpstr>
      <vt:lpstr>ＭＳ Ｐゴシック</vt:lpstr>
      <vt:lpstr>Arial</vt:lpstr>
      <vt:lpstr>Calibri</vt:lpstr>
      <vt:lpstr>Montserrat</vt:lpstr>
      <vt:lpstr>Montserrat Bold Italics</vt:lpstr>
      <vt:lpstr>Open Sans Bold</vt:lpstr>
      <vt:lpstr>Quando</vt:lpstr>
      <vt:lpstr>Quando Italics</vt:lpstr>
      <vt:lpstr>Raleway Bold</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Worship and Service</dc:title>
  <dc:creator>Grace</dc:creator>
  <cp:lastModifiedBy>USER</cp:lastModifiedBy>
  <cp:revision>149</cp:revision>
  <dcterms:created xsi:type="dcterms:W3CDTF">2006-08-16T00:00:00Z</dcterms:created>
  <dcterms:modified xsi:type="dcterms:W3CDTF">2020-11-03T17:09:02Z</dcterms:modified>
  <dc:identifier>DAEFpFB0-58</dc:identifier>
</cp:coreProperties>
</file>