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60" r:id="rId4"/>
    <p:sldId id="266" r:id="rId5"/>
    <p:sldId id="259" r:id="rId6"/>
    <p:sldId id="275" r:id="rId7"/>
    <p:sldId id="261" r:id="rId8"/>
    <p:sldId id="267" r:id="rId9"/>
    <p:sldId id="273" r:id="rId10"/>
    <p:sldId id="269" r:id="rId11"/>
    <p:sldId id="263" r:id="rId12"/>
    <p:sldId id="257" r:id="rId13"/>
    <p:sldId id="277" r:id="rId14"/>
    <p:sldId id="262" r:id="rId15"/>
    <p:sldId id="268"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1C"/>
    <a:srgbClr val="993366"/>
    <a:srgbClr val="421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286" autoAdjust="0"/>
  </p:normalViewPr>
  <p:slideViewPr>
    <p:cSldViewPr>
      <p:cViewPr varScale="1">
        <p:scale>
          <a:sx n="53" d="100"/>
          <a:sy n="53" d="100"/>
        </p:scale>
        <p:origin x="36"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4DB40-9D44-46C0-BD57-A09C65811D29}" type="datetimeFigureOut">
              <a:rPr lang="es-MX" smtClean="0"/>
              <a:t>01/10/2020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8E4CC-1FB5-4F15-BCEF-8020EBD0BC37}" type="slidenum">
              <a:rPr lang="es-MX" smtClean="0"/>
              <a:t>‹Nº›</a:t>
            </a:fld>
            <a:endParaRPr lang="es-MX"/>
          </a:p>
        </p:txBody>
      </p:sp>
    </p:spTree>
    <p:extLst>
      <p:ext uri="{BB962C8B-B14F-4D97-AF65-F5344CB8AC3E}">
        <p14:creationId xmlns:p14="http://schemas.microsoft.com/office/powerpoint/2010/main" val="309340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http://catolicos-on-line.frmaria.org/index.php?option=com_content&amp;view=article&amp;id=2609%3Ael-principio-de-gratuidad&amp;catid=40%3Adesde-europa&amp;Itemid=55</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Actitud personal que conduce a realizar actos a favor de otros sin que medie remuneración ninguna, o sea, de manera desinteresada.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Al ser nosotros fruto del don de Dios, de su gratuidad, nuestro pálido reflejo de aquel amor, de aquel don, no es una virtud, es algo consustancial a nuestro ser</a:t>
            </a:r>
            <a:endParaRPr lang="es-MX" sz="1200" dirty="0">
              <a:solidFill>
                <a:prstClr val="white"/>
              </a:solidFill>
              <a:latin typeface="Times New Roman" panose="02020603050405020304" pitchFamily="18" charset="0"/>
              <a:ea typeface="Times New Roman" panose="02020603050405020304" pitchFamily="18" charset="0"/>
            </a:endParaRPr>
          </a:p>
          <a:p>
            <a:endParaRPr lang="es-MX" dirty="0"/>
          </a:p>
          <a:p>
            <a:endParaRPr lang="es-MX" dirty="0"/>
          </a:p>
          <a:p>
            <a:r>
              <a:rPr lang="es-MX" dirty="0"/>
              <a:t>http://www.franciscanos.org/selfran43/hubaut.html </a:t>
            </a:r>
          </a:p>
          <a:p>
            <a:r>
              <a:rPr lang="es-MX" dirty="0"/>
              <a:t>Gratuidad viene del latín </a:t>
            </a:r>
            <a:r>
              <a:rPr lang="es-MX" dirty="0" err="1"/>
              <a:t>gratuitus</a:t>
            </a:r>
            <a:r>
              <a:rPr lang="es-MX" dirty="0"/>
              <a:t>, gratis, gratia, y del griego </a:t>
            </a:r>
            <a:r>
              <a:rPr lang="es-MX" dirty="0" err="1"/>
              <a:t>kharis</a:t>
            </a:r>
            <a:r>
              <a:rPr lang="es-MX" dirty="0"/>
              <a:t>, que traduce, a su vez, dos términos hebreos: </a:t>
            </a:r>
            <a:r>
              <a:rPr lang="es-MX" dirty="0" err="1"/>
              <a:t>Hen</a:t>
            </a:r>
            <a:r>
              <a:rPr lang="es-MX" dirty="0"/>
              <a:t>, inclinarse favorablemente sobre alguien, y </a:t>
            </a:r>
            <a:r>
              <a:rPr lang="es-MX" dirty="0" err="1"/>
              <a:t>Hesed</a:t>
            </a:r>
            <a:r>
              <a:rPr lang="es-MX" dirty="0"/>
              <a:t>, amor gracioso y fiel del Dios de la Alianza.</a:t>
            </a:r>
          </a:p>
          <a:p>
            <a:endParaRPr lang="es-MX" dirty="0"/>
          </a:p>
          <a:p>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solidFill>
                  <a:prstClr val="black"/>
                </a:solidFill>
              </a:rPr>
              <a:pPr/>
              <a:t>2</a:t>
            </a:fld>
            <a:endParaRPr lang="es-MX">
              <a:solidFill>
                <a:prstClr val="black"/>
              </a:solidFill>
            </a:endParaRPr>
          </a:p>
        </p:txBody>
      </p:sp>
    </p:spTree>
    <p:extLst>
      <p:ext uri="{BB962C8B-B14F-4D97-AF65-F5344CB8AC3E}">
        <p14:creationId xmlns:p14="http://schemas.microsoft.com/office/powerpoint/2010/main" val="131170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https://concepcionistas.com/sites/default/files/docs/comision_espiritualidad_gratuidad_octubre_2.pdf</a:t>
            </a:r>
          </a:p>
          <a:p>
            <a:endParaRPr lang="es-MX" dirty="0"/>
          </a:p>
          <a:p>
            <a:r>
              <a:rPr lang="es-MX" dirty="0"/>
              <a:t>María es elegida y predestinada gratuitamente por Dios para ser su Madre, ¿puede haber acción gratuita más grande? También María se hace pura gratuidad al aceptar el amor de predilección que Dios le ofrece: siente su pequeñez y deja a Dios obrar en ella.</a:t>
            </a:r>
          </a:p>
        </p:txBody>
      </p:sp>
      <p:sp>
        <p:nvSpPr>
          <p:cNvPr id="4" name="Marcador de número de diapositiva 3"/>
          <p:cNvSpPr>
            <a:spLocks noGrp="1"/>
          </p:cNvSpPr>
          <p:nvPr>
            <p:ph type="sldNum" sz="quarter" idx="5"/>
          </p:nvPr>
        </p:nvSpPr>
        <p:spPr/>
        <p:txBody>
          <a:bodyPr/>
          <a:lstStyle/>
          <a:p>
            <a:fld id="{9F38E4CC-1FB5-4F15-BCEF-8020EBD0BC37}" type="slidenum">
              <a:rPr lang="es-MX" smtClean="0"/>
              <a:t>11</a:t>
            </a:fld>
            <a:endParaRPr lang="es-MX"/>
          </a:p>
        </p:txBody>
      </p:sp>
    </p:spTree>
    <p:extLst>
      <p:ext uri="{BB962C8B-B14F-4D97-AF65-F5344CB8AC3E}">
        <p14:creationId xmlns:p14="http://schemas.microsoft.com/office/powerpoint/2010/main" val="156205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buClr>
                <a:srgbClr val="C00000"/>
              </a:buClr>
              <a:buFont typeface="Wingdings" pitchFamily="2" charset="2"/>
              <a:buChar char="§"/>
              <a:defRPr/>
            </a:pPr>
            <a:r>
              <a:rPr lang="es-ES_tradnl" dirty="0">
                <a:latin typeface="Calibri" pitchFamily="34" charset="0"/>
                <a:ea typeface="ＭＳ Ｐゴシック" pitchFamily="34" charset="-128"/>
              </a:rPr>
              <a:t>Hacer un balance sobre nuestras actitudes, convicciones y comportamientos no es “un cuestionario inquisitorio o moralista, ni una introspección egocéntrica. Es una reflexión que ilumina porque confronta la propia vida con las exigencias de nuestro ser cristiano. Reconocer desviaciones o avances nos pone en movimiento hacia la superación. Reconocemos en las fallas, en el pecado, el rechazo al amor de Dios y no como una mera falta personal.</a:t>
            </a:r>
          </a:p>
          <a:p>
            <a:pPr algn="just">
              <a:buClr>
                <a:srgbClr val="C00000"/>
              </a:buClr>
              <a:buFont typeface="Wingdings" pitchFamily="2" charset="2"/>
              <a:buChar char="§"/>
              <a:defRPr/>
            </a:pPr>
            <a:r>
              <a:rPr lang="es-ES_tradnl" i="1" dirty="0">
                <a:latin typeface="Calibri" pitchFamily="34" charset="0"/>
                <a:ea typeface="ＭＳ Ｐゴシック" pitchFamily="34" charset="-128"/>
              </a:rPr>
              <a:t>Hacerlo c</a:t>
            </a:r>
            <a:r>
              <a:rPr lang="es-ES_tradnl" dirty="0">
                <a:latin typeface="Calibri" pitchFamily="34" charset="0"/>
                <a:ea typeface="ＭＳ Ｐゴシック" pitchFamily="34" charset="-128"/>
              </a:rPr>
              <a:t>on seriedad y continuidad nos ayuda alcanzar la madurez, coherencia de vida y progreso hacia la santidad. </a:t>
            </a:r>
          </a:p>
          <a:p>
            <a:pPr algn="just">
              <a:buClr>
                <a:srgbClr val="C00000"/>
              </a:buClr>
              <a:buFont typeface="Wingdings" pitchFamily="2" charset="2"/>
              <a:buChar char="§"/>
              <a:defRPr/>
            </a:pPr>
            <a:r>
              <a:rPr lang="es-ES_tradnl" dirty="0">
                <a:latin typeface="Calibri" pitchFamily="34" charset="0"/>
                <a:ea typeface="ＭＳ Ｐゴシック" pitchFamily="34" charset="-128"/>
              </a:rPr>
              <a:t>Programa un encuentro con Jesucristo; un encuentro de persona a persona, para revisar cómo vives esta virtud en relación con Dios, en relación con tu propia familia, en relación con los demás, en relación contigo mismo”, con tu comunidad y entorno social.</a:t>
            </a:r>
            <a:endParaRPr lang="es-MX" dirty="0"/>
          </a:p>
          <a:p>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12</a:t>
            </a:fld>
            <a:endParaRPr lang="es-MX"/>
          </a:p>
        </p:txBody>
      </p:sp>
    </p:spTree>
    <p:extLst>
      <p:ext uri="{BB962C8B-B14F-4D97-AF65-F5344CB8AC3E}">
        <p14:creationId xmlns:p14="http://schemas.microsoft.com/office/powerpoint/2010/main" val="12076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Patricia Moser de Madero</a:t>
            </a:r>
          </a:p>
          <a:p>
            <a:r>
              <a:rPr lang="es-MX" dirty="0"/>
              <a:t>Señor te pedimos que nos ilumines para hacer a un lado nuestro egoísmo y acercarnos a Ti, para vivir la gratuidad en todos los aspectos de nuestra vida. Con lo creado y con nuestro prójimo. Esto implica reconocer nuestros errores y volver a encontrar a Cristo en nuestra vida.</a:t>
            </a:r>
          </a:p>
          <a:p>
            <a:endParaRPr lang="es-MX" dirty="0"/>
          </a:p>
          <a:p>
            <a:endParaRPr lang="es-MX" dirty="0"/>
          </a:p>
          <a:p>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13</a:t>
            </a:fld>
            <a:endParaRPr lang="es-MX"/>
          </a:p>
        </p:txBody>
      </p:sp>
    </p:spTree>
    <p:extLst>
      <p:ext uri="{BB962C8B-B14F-4D97-AF65-F5344CB8AC3E}">
        <p14:creationId xmlns:p14="http://schemas.microsoft.com/office/powerpoint/2010/main" val="814208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14</a:t>
            </a:fld>
            <a:endParaRPr lang="es-MX"/>
          </a:p>
        </p:txBody>
      </p:sp>
    </p:spTree>
    <p:extLst>
      <p:ext uri="{BB962C8B-B14F-4D97-AF65-F5344CB8AC3E}">
        <p14:creationId xmlns:p14="http://schemas.microsoft.com/office/powerpoint/2010/main" val="453751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buClr>
                <a:srgbClr val="C00000"/>
              </a:buClr>
              <a:buFont typeface="Wingdings" pitchFamily="2" charset="2"/>
              <a:buChar char="§"/>
              <a:defRPr/>
            </a:pPr>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15</a:t>
            </a:fld>
            <a:endParaRPr lang="es-MX"/>
          </a:p>
        </p:txBody>
      </p:sp>
    </p:spTree>
    <p:extLst>
      <p:ext uri="{BB962C8B-B14F-4D97-AF65-F5344CB8AC3E}">
        <p14:creationId xmlns:p14="http://schemas.microsoft.com/office/powerpoint/2010/main" val="147777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https://hijasdelamisericordia.org/noticiasfra/vivir-en-gratuidad/</a:t>
            </a:r>
          </a:p>
          <a:p>
            <a:r>
              <a:rPr lang="es-MX" dirty="0"/>
              <a:t>La frase “Alerta estaré y las gracias daré” es el lema semanal de nuestros hijos y está orientada a ellos, se supone que los mayores ya damos la gracias cuando corresponde, pero realmente no es así. Tendemos a asociar gratitud con “dar las gracias”, pero la gratitud es mucho más que eso:</a:t>
            </a:r>
          </a:p>
          <a:p>
            <a:endParaRPr lang="es-MX" dirty="0"/>
          </a:p>
          <a:p>
            <a:endParaRPr lang="es-MX" dirty="0"/>
          </a:p>
          <a:p>
            <a:r>
              <a:rPr lang="es-MX" dirty="0"/>
              <a:t>    Es darse cuenta y valorar lo que se recibe, lo que los demás están haciendo por nosotros.</a:t>
            </a:r>
          </a:p>
          <a:p>
            <a:r>
              <a:rPr lang="es-MX" dirty="0"/>
              <a:t>    Es reconocerse necesitado, lo que significa ser humilde. A veces nuestra soberbia hace que no nos dejemos ayudar. Creemos que somos autosuficientes y luego encima nos quejamos de que no nos ayudan. Es un hecho probado que “para ser agradecidos hay que ser humildes”.</a:t>
            </a:r>
          </a:p>
          <a:p>
            <a:r>
              <a:rPr lang="es-MX" dirty="0"/>
              <a:t>    Es dar el paso de dar las gracias. Este paso va desde el acto de cortesía de palabra hasta agradecer con actitudes, hacerle ver a esa persona que se merece nuestra gratitud, que nos ha gustado su ayuda y que la hemos valorado. Esto hay que hacerlo siempre de forma desinteresada, no cayendo en una relación contractual de pagar favores con favores. Como Jesús nos dice en el Evangelio, hay que invitar, no a los que creemos que nos van a invitar de vuelta, sino a los que no nos pueden corresponder. La gratitud sincera lleva siempre a una amistad más profunda, correspondida y enriquecedora.</a:t>
            </a:r>
          </a:p>
          <a:p>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3</a:t>
            </a:fld>
            <a:endParaRPr lang="es-MX"/>
          </a:p>
        </p:txBody>
      </p:sp>
    </p:spTree>
    <p:extLst>
      <p:ext uri="{BB962C8B-B14F-4D97-AF65-F5344CB8AC3E}">
        <p14:creationId xmlns:p14="http://schemas.microsoft.com/office/powerpoint/2010/main" val="329733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Por consiguiente, sed buenos del todo, como es bueno vuestro Padre del cielo” (</a:t>
            </a:r>
            <a:r>
              <a:rPr lang="es-MX" dirty="0" err="1"/>
              <a:t>Lc</a:t>
            </a:r>
            <a:r>
              <a:rPr lang="es-MX" dirty="0"/>
              <a:t> 6-36-38).</a:t>
            </a:r>
          </a:p>
          <a:p>
            <a:endParaRPr lang="es-MX" dirty="0"/>
          </a:p>
          <a:p>
            <a:r>
              <a:rPr lang="es-MX" dirty="0"/>
              <a:t> "Pues el salario del pecado es la muerte; pero el don gratuito de Dios, la vida eterna en Cristo Jesús Señor nuestro."</a:t>
            </a:r>
          </a:p>
          <a:p>
            <a:r>
              <a:rPr lang="es-MX" dirty="0"/>
              <a:t>    Romanos</a:t>
            </a:r>
            <a:r>
              <a:rPr lang="es-MX" baseline="0" dirty="0"/>
              <a:t> 6, 23 </a:t>
            </a:r>
            <a:endParaRPr lang="es-MX" dirty="0"/>
          </a:p>
          <a:p>
            <a:endParaRPr lang="es-MX" dirty="0"/>
          </a:p>
          <a:p>
            <a:r>
              <a:rPr lang="es-MX" dirty="0"/>
              <a:t>Más bien, amad a vuestros enemigos; haced el bien y prestad sin esperar nada a cambio; y vuestra recompensa será grande, y seréis hijos del Altísimo, porque él es bueno con los ingratos y los perversos" (</a:t>
            </a:r>
            <a:r>
              <a:rPr lang="es-MX" dirty="0" err="1"/>
              <a:t>Lc</a:t>
            </a:r>
            <a:r>
              <a:rPr lang="es-MX" dirty="0"/>
              <a:t> 6,32-35).</a:t>
            </a:r>
          </a:p>
          <a:p>
            <a:endParaRPr lang="es-MX" dirty="0"/>
          </a:p>
          <a:p>
            <a:r>
              <a:rPr lang="es-MX" dirty="0"/>
              <a:t>Porque el que cumple la voluntad de mi Padre del cielo, ése es hermano mío y hermana y madre </a:t>
            </a:r>
          </a:p>
          <a:p>
            <a:r>
              <a:rPr lang="es-MX" dirty="0"/>
              <a:t>(</a:t>
            </a:r>
            <a:r>
              <a:rPr lang="es-MX" dirty="0" err="1"/>
              <a:t>Lc</a:t>
            </a:r>
            <a:r>
              <a:rPr lang="es-MX" dirty="0"/>
              <a:t> 12, 46-50). </a:t>
            </a:r>
          </a:p>
          <a:p>
            <a:endParaRPr lang="es-MX" dirty="0"/>
          </a:p>
          <a:p>
            <a:r>
              <a:rPr lang="es-MX" dirty="0"/>
              <a:t>GRACIA Y JUSTIFICACIÓN </a:t>
            </a:r>
          </a:p>
          <a:p>
            <a:endParaRPr lang="es-MX" dirty="0"/>
          </a:p>
          <a:p>
            <a:r>
              <a:rPr lang="es-MX" dirty="0"/>
              <a:t>422. ¿Qué es la justificación? </a:t>
            </a:r>
          </a:p>
          <a:p>
            <a:endParaRPr lang="es-MX" dirty="0"/>
          </a:p>
          <a:p>
            <a:r>
              <a:rPr lang="es-MX" dirty="0"/>
              <a:t>1987-1995</a:t>
            </a:r>
          </a:p>
          <a:p>
            <a:r>
              <a:rPr lang="es-MX" dirty="0"/>
              <a:t>2017-2020</a:t>
            </a:r>
          </a:p>
          <a:p>
            <a:endParaRPr lang="es-MX" dirty="0"/>
          </a:p>
          <a:p>
            <a:r>
              <a:rPr lang="es-MX" dirty="0"/>
              <a:t>La justificación es la obra más excelente del amor de Dios. Es la acción misericordiosa y gratuita de Dios, que borra nuestros pecados, y nos hace justos y santos en todo nuestro ser. Somos justificados por medio de la gracia del Espíritu Santo, que la Pasión de Cristo nos ha merecido y se nos ha dado en el Bautismo. Con la justificación comienza la libre respuesta del hombre, esto es, la fe en Cristo y la colaboración con la gracia del Espíritu Santo. </a:t>
            </a:r>
          </a:p>
          <a:p>
            <a:endParaRPr lang="es-MX" dirty="0"/>
          </a:p>
          <a:p>
            <a:r>
              <a:rPr lang="es-MX" dirty="0"/>
              <a:t>423. ¿Qué es la gracia que justifica?</a:t>
            </a:r>
          </a:p>
          <a:p>
            <a:endParaRPr lang="es-MX" dirty="0"/>
          </a:p>
          <a:p>
            <a:r>
              <a:rPr lang="es-MX" dirty="0"/>
              <a:t>1996-1998</a:t>
            </a:r>
          </a:p>
          <a:p>
            <a:r>
              <a:rPr lang="es-MX" dirty="0"/>
              <a:t>2005, 2021</a:t>
            </a:r>
          </a:p>
          <a:p>
            <a:endParaRPr lang="es-MX" dirty="0"/>
          </a:p>
          <a:p>
            <a:r>
              <a:rPr lang="es-MX" dirty="0"/>
              <a:t>La gracia es un don gratuito de Dios, por el que nos hace partícipes de su vida trinitaria y capaces de obrar por amor a Él. Se le llama gracia habitual, santificante o </a:t>
            </a:r>
            <a:r>
              <a:rPr lang="es-MX" dirty="0" err="1"/>
              <a:t>deificante</a:t>
            </a:r>
            <a:r>
              <a:rPr lang="es-MX" dirty="0"/>
              <a:t>, porque nos santifica y nos diviniza. Es sobrenatural, porque depende enteramente de la iniciativa gratuita de Dios y supera la capacidad de la inteligencia y de las fuerzas del hombre. Escapa, por tanto, a nuestra experiencia.</a:t>
            </a:r>
          </a:p>
          <a:p>
            <a:r>
              <a:rPr lang="es-MX" dirty="0"/>
              <a:t> </a:t>
            </a:r>
          </a:p>
          <a:p>
            <a:r>
              <a:rPr lang="es-MX" dirty="0" err="1"/>
              <a:t>Deuterunomio</a:t>
            </a:r>
            <a:r>
              <a:rPr lang="es-MX" dirty="0"/>
              <a:t>  7, 17</a:t>
            </a:r>
          </a:p>
          <a:p>
            <a:endParaRPr lang="es-MX" dirty="0"/>
          </a:p>
          <a:p>
            <a:r>
              <a:rPr lang="es-MX" dirty="0"/>
              <a:t>El Señor se fijó en ustedes y los eligió, no porque fuera más numerosos que los demás pueblos, pues son el más pequeño de todos, sino por el amor que les tiene.</a:t>
            </a:r>
          </a:p>
          <a:p>
            <a:endParaRPr lang="es-MX" dirty="0"/>
          </a:p>
          <a:p>
            <a:r>
              <a:rPr lang="es-MX" dirty="0"/>
              <a:t>Mateo 11, 27-27</a:t>
            </a:r>
          </a:p>
          <a:p>
            <a:endParaRPr lang="es-MX" dirty="0"/>
          </a:p>
          <a:p>
            <a:r>
              <a:rPr lang="es-MX" dirty="0"/>
              <a:t>Todo me lo ha entregado mi Padre, y nadie conoce al Hijo sino el Padre, y al Padre lo conoce sólo el Hijo y aquel a quien el Hijo se lo quiera revelar. Vengan a mi todos los que están fatigados y agobiados, y Yo los aliviaré.</a:t>
            </a:r>
          </a:p>
          <a:p>
            <a:endParaRPr lang="es-MX" dirty="0"/>
          </a:p>
          <a:p>
            <a:r>
              <a:rPr lang="es-MX" dirty="0"/>
              <a:t>Romanos 4, 17”</a:t>
            </a:r>
          </a:p>
          <a:p>
            <a:endParaRPr lang="es-MX" dirty="0"/>
          </a:p>
          <a:p>
            <a:r>
              <a:rPr lang="es-MX" dirty="0"/>
              <a:t>Por eso los he enviado a Timoteo, mi hijo querido, y fiel en el Señor. El les recordará el modo de conducirse como cristianos, cosa que voy enseñando por todas partes y en todas las Iglesias.</a:t>
            </a:r>
          </a:p>
          <a:p>
            <a:endParaRPr lang="es-MX" dirty="0"/>
          </a:p>
          <a:p>
            <a:r>
              <a:rPr lang="es-MX" dirty="0"/>
              <a:t>218  A lo largo de la historia, Israel pudo descubrir que Dios sólo tenía una razón para revelarles y escogerlo entre todos lo s pueblos cómo pueblo suyo; su amor gratuito. E Israel comprendió gracias a sus profetas que también por amor Dios no cesó de salvarlo y de perdonarle su infidelidad y su pecado.</a:t>
            </a:r>
          </a:p>
        </p:txBody>
      </p:sp>
      <p:sp>
        <p:nvSpPr>
          <p:cNvPr id="4" name="Marcador de número de diapositiva 3"/>
          <p:cNvSpPr>
            <a:spLocks noGrp="1"/>
          </p:cNvSpPr>
          <p:nvPr>
            <p:ph type="sldNum" sz="quarter" idx="10"/>
          </p:nvPr>
        </p:nvSpPr>
        <p:spPr/>
        <p:txBody>
          <a:bodyPr/>
          <a:lstStyle/>
          <a:p>
            <a:fld id="{9F38E4CC-1FB5-4F15-BCEF-8020EBD0BC37}" type="slidenum">
              <a:rPr lang="es-MX" smtClean="0"/>
              <a:t>4</a:t>
            </a:fld>
            <a:endParaRPr lang="es-MX"/>
          </a:p>
        </p:txBody>
      </p:sp>
    </p:spTree>
    <p:extLst>
      <p:ext uri="{BB962C8B-B14F-4D97-AF65-F5344CB8AC3E}">
        <p14:creationId xmlns:p14="http://schemas.microsoft.com/office/powerpoint/2010/main" val="383616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a:p>
            <a:r>
              <a:rPr lang="es-MX" dirty="0"/>
              <a:t>https://hijasdelamisericordia.org/noticiasfra/vivir-en-gratuidad/ </a:t>
            </a:r>
          </a:p>
          <a:p>
            <a:r>
              <a:rPr lang="es-MX" dirty="0"/>
              <a:t>Tenemos que dar gracias:</a:t>
            </a:r>
          </a:p>
          <a:p>
            <a:endParaRPr lang="es-MX" dirty="0"/>
          </a:p>
          <a:p>
            <a:r>
              <a:rPr lang="es-MX" dirty="0"/>
              <a:t>    Primero a Dios. Dios nos ha dado tantos dones, a todos la vida y entre todos reparte muchos más como la familia, ambiente cristiano, la salud, la inteligencia, la bondad, la fe, la caridad, algunos tienen muchos de estos dones, otros menos, pero todos tenemos dones de Dios que agradecer.</a:t>
            </a:r>
          </a:p>
          <a:p>
            <a:r>
              <a:rPr lang="es-MX" dirty="0"/>
              <a:t>    Segundo, a los demás. Esto engloba tanto a los que tienen influencia sobre nosotros: nuestros padres, nuestros abuelos, como a los que están a nuestro mismo nivel, como nuestros maridos y amigos y también a los que dependen de nosotros, como nuestros hijos. Con nuestros hijos, qué mejor forma de aprender la gratitud si ven el ejemplo de que también somos agradecidos con ellos, que vean que les damos las gracias por decirnos algo bonito, por ayudarnos, por cumplir con sus obligaciones, por querernos, por obedecernos, es la mejor forma de que aprendan a demostrar la gratitud, más que repetirles constantemente ¿qué se dice?, aunque una cosa no quite la otra.</a:t>
            </a:r>
          </a:p>
          <a:p>
            <a:endParaRPr lang="es-MX" dirty="0"/>
          </a:p>
          <a:p>
            <a:r>
              <a:rPr lang="es-MX" dirty="0"/>
              <a:t>https://encuentra.com/reflexiones/gratuidad16745/</a:t>
            </a:r>
          </a:p>
          <a:p>
            <a:r>
              <a:rPr lang="es-MX" dirty="0"/>
              <a:t>En su última encíclica, Benedicto XVI observa que todo lo que tenemos (comenzando por la capacidad de conocer la verdad y amar el bien) es don de Dios que hay que saber manifestar, dándose a los demás; correspondiendo a la gratuidad de Dios que desea también nuestra generosidad para contribuir a la unidad y la comunión del género humano. Tanto la caridad como la verdad son regalos que Dios nos hace y no productos ni resultado de los esfuerzos humanos. Aunque pensamos que nos podemos “hacer” a nosotros mismos, nos equivocamos: nos “hacemos” si colaboramos con Dios.</a:t>
            </a:r>
          </a:p>
          <a:p>
            <a:endParaRPr lang="es-MX" dirty="0"/>
          </a:p>
          <a:p>
            <a:r>
              <a:rPr lang="es-MX" dirty="0"/>
              <a:t> Dios es amor, todo amor. Y. por ello,  es gratuidad, todo El es gratuidad total. Nada nos pidió para hacerse hombre, lo hizo por nuestro </a:t>
            </a:r>
            <a:r>
              <a:rPr lang="es-MX" dirty="0" err="1"/>
              <a:t>egoismo</a:t>
            </a:r>
            <a:r>
              <a:rPr lang="es-MX" dirty="0"/>
              <a:t> por El. Nada nos pidió Jesús, mientras estuvo con nosotros, salvo que creyéramos en El. Nada cuando lo condenamos, tan sólo solicitó nuestro perdón al Padre.</a:t>
            </a:r>
          </a:p>
          <a:p>
            <a:r>
              <a:rPr lang="es-MX" dirty="0"/>
              <a:t>Entonces, ¿cómo pretendemos llamarnos cristianos, si no vivimos en gratuidad?</a:t>
            </a:r>
          </a:p>
          <a:p>
            <a:r>
              <a:rPr lang="es-MX" dirty="0"/>
              <a:t>El primer aspecto de la espiritualidad del seguimiento de Jesús es la experiencia de la gratuidad De Dios. La reflexión sobre el sentido del seguimiento de Cristo en los Evangelios nos lleva a constatar es el fruto de un llamado gratuito de Dios. </a:t>
            </a:r>
          </a:p>
        </p:txBody>
      </p:sp>
      <p:sp>
        <p:nvSpPr>
          <p:cNvPr id="4" name="Marcador de número de diapositiva 3"/>
          <p:cNvSpPr>
            <a:spLocks noGrp="1"/>
          </p:cNvSpPr>
          <p:nvPr>
            <p:ph type="sldNum" sz="quarter" idx="10"/>
          </p:nvPr>
        </p:nvSpPr>
        <p:spPr/>
        <p:txBody>
          <a:bodyPr/>
          <a:lstStyle/>
          <a:p>
            <a:fld id="{9F38E4CC-1FB5-4F15-BCEF-8020EBD0BC37}" type="slidenum">
              <a:rPr lang="es-MX" smtClean="0"/>
              <a:t>5</a:t>
            </a:fld>
            <a:endParaRPr lang="es-MX"/>
          </a:p>
        </p:txBody>
      </p:sp>
    </p:spTree>
    <p:extLst>
      <p:ext uri="{BB962C8B-B14F-4D97-AF65-F5344CB8AC3E}">
        <p14:creationId xmlns:p14="http://schemas.microsoft.com/office/powerpoint/2010/main" val="127833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2.- </a:t>
            </a:r>
            <a:r>
              <a:rPr lang="es-MX" sz="1200" b="1" dirty="0"/>
              <a:t>EL papa Francisco nos recuerda que los tres pilares </a:t>
            </a:r>
            <a:r>
              <a:rPr lang="es-MX" sz="1200" b="1" dirty="0" err="1"/>
              <a:t>fundamentalade</a:t>
            </a:r>
            <a:r>
              <a:rPr lang="es-MX" sz="1200" b="1" dirty="0"/>
              <a:t> la evangelización </a:t>
            </a:r>
            <a:r>
              <a:rPr lang="es-MX" sz="1200" b="1" dirty="0" err="1"/>
              <a:t>son:el</a:t>
            </a:r>
            <a:r>
              <a:rPr lang="es-MX" sz="1200" b="1" dirty="0"/>
              <a:t> anuncio, el servicio y la gratuidad. Misa del 11 de junio, 2018</a:t>
            </a:r>
            <a:r>
              <a:rPr lang="es-MX" dirty="0"/>
              <a:t>Para qué.- Aprender a amar a tus enemigos, hacer el bien y prestar sin esperar nada a cambio y su recompensa será grande y serán hijos del Altísimo. En concreto esto se manifiesta en el perdón cómo se ha sido perdonado y beneficiar a todos, sin ninguna acepción. Esto forma parte de la gratuidad </a:t>
            </a:r>
            <a:r>
              <a:rPr lang="es-MX" dirty="0" err="1"/>
              <a:t>evangelica</a:t>
            </a:r>
            <a:r>
              <a:rPr lang="es-MX" dirty="0"/>
              <a:t>.</a:t>
            </a:r>
          </a:p>
          <a:p>
            <a:r>
              <a:rPr lang="es-MX" dirty="0"/>
              <a:t>EL papa Francisco nos recuerda que los tres pilares </a:t>
            </a:r>
            <a:r>
              <a:rPr lang="es-MX" dirty="0" err="1"/>
              <a:t>fundamentalade</a:t>
            </a:r>
            <a:r>
              <a:rPr lang="es-MX" dirty="0"/>
              <a:t> la evangelización </a:t>
            </a:r>
            <a:r>
              <a:rPr lang="es-MX" dirty="0" err="1"/>
              <a:t>son:el</a:t>
            </a:r>
            <a:r>
              <a:rPr lang="es-MX" dirty="0"/>
              <a:t> anuncio, el servicio y la gratuidad. Misa del 11 de junio, 2018</a:t>
            </a:r>
          </a:p>
          <a:p>
            <a:endParaRPr lang="es-MX" dirty="0"/>
          </a:p>
          <a:p>
            <a:r>
              <a:rPr lang="es-MX" dirty="0"/>
              <a:t> "He competido en la noble competición, he llegado a la meta en la carrera, he conservado la fe."</a:t>
            </a:r>
          </a:p>
          <a:p>
            <a:r>
              <a:rPr lang="es-MX" dirty="0"/>
              <a:t>    II Timoteo</a:t>
            </a:r>
            <a:r>
              <a:rPr lang="es-MX" baseline="0" dirty="0"/>
              <a:t> 4, 7</a:t>
            </a:r>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6</a:t>
            </a:fld>
            <a:endParaRPr lang="es-MX"/>
          </a:p>
        </p:txBody>
      </p:sp>
    </p:spTree>
    <p:extLst>
      <p:ext uri="{BB962C8B-B14F-4D97-AF65-F5344CB8AC3E}">
        <p14:creationId xmlns:p14="http://schemas.microsoft.com/office/powerpoint/2010/main" val="208088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https://hijasdelamisericordia.org/noticiasfra/vivir-en-gratuidad/ </a:t>
            </a:r>
          </a:p>
          <a:p>
            <a:r>
              <a:rPr lang="es-MX" dirty="0"/>
              <a:t>34. La caridad en la verdad pone al hombre ante la sorprendente experiencia del don. La gratuidad está en su vida de muchas maneras, aunque frecuentemente pasa desapercibida debido a una visión de la existencia que antepone a todo la productividad y la utilidad. El ser humano está hecho para el don, el cual manifiesta y desarrolla su dimensión trascendente. A veces, el hombre moderno tiene la errónea convicción de ser el único autor de sí mismo, de su vida y de la sociedad. Es una presunción fruto de la cerrazón egoísta en sí mismo, que procede —por decirlo con una expresión creyente— del pecado de los orígenes.</a:t>
            </a:r>
          </a:p>
          <a:p>
            <a:r>
              <a:rPr lang="es-MX" dirty="0"/>
              <a:t>38. Mientras antes se podía pensar que lo primero era alcanzar la justicia y que la gratuidad venía después como un complemento, hoy es necesario decir que sin la gratuidad no se alcanza ni siquiera la justicia.</a:t>
            </a:r>
          </a:p>
          <a:p>
            <a:r>
              <a:rPr lang="es-MX" dirty="0"/>
              <a:t>Soy dueño de la común herencia de los hombres: alegrías para disfrutarlas y penas para hermanarme a los que sufren. Y tengo fe en un Dios bueno que guarda para mí infinito amor. </a:t>
            </a:r>
          </a:p>
          <a:p>
            <a:r>
              <a:rPr lang="es-MX" dirty="0"/>
              <a:t>http://www.franciscanos.org/selfran43/hubaut.html</a:t>
            </a:r>
          </a:p>
          <a:p>
            <a:r>
              <a:rPr lang="es-MX" dirty="0"/>
              <a:t>«¡Ay de mí si no predicara el Evangelio!... Ahora bien, ¿cuál es mi recompensa? Predicar el Evangelio entregándolo gratuitamente, renunciando al derecho que me confiere el Evangelio» (1 </a:t>
            </a:r>
            <a:r>
              <a:rPr lang="es-MX" dirty="0" err="1"/>
              <a:t>Cor</a:t>
            </a:r>
            <a:r>
              <a:rPr lang="es-MX" dirty="0"/>
              <a:t> 9,16-18). Fascinado por esta revelación, Francisco percibió de inmediato el desfase existente entre los medios humanos del apostolado y el fin de la misión. Pues, ¿qué es la misión sino abrir el corazón del hombre al Don de Dios?</a:t>
            </a:r>
          </a:p>
        </p:txBody>
      </p:sp>
      <p:sp>
        <p:nvSpPr>
          <p:cNvPr id="4" name="Marcador de número de diapositiva 3"/>
          <p:cNvSpPr>
            <a:spLocks noGrp="1"/>
          </p:cNvSpPr>
          <p:nvPr>
            <p:ph type="sldNum" sz="quarter" idx="5"/>
          </p:nvPr>
        </p:nvSpPr>
        <p:spPr/>
        <p:txBody>
          <a:bodyPr/>
          <a:lstStyle/>
          <a:p>
            <a:fld id="{9F38E4CC-1FB5-4F15-BCEF-8020EBD0BC37}" type="slidenum">
              <a:rPr lang="es-MX" smtClean="0"/>
              <a:t>7</a:t>
            </a:fld>
            <a:endParaRPr lang="es-MX"/>
          </a:p>
        </p:txBody>
      </p:sp>
    </p:spTree>
    <p:extLst>
      <p:ext uri="{BB962C8B-B14F-4D97-AF65-F5344CB8AC3E}">
        <p14:creationId xmlns:p14="http://schemas.microsoft.com/office/powerpoint/2010/main" val="184124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https://encuentra.com/reflexiones/gratuidad16745/</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La gratuidad es un signo de la trascendencia de la naturaleza humana. Dar se origina en el darse. Y sin el don de sí mismo, cualquier don, aunque pretenda ser “gratis”, puede ser manipulado por el que lo da; también puede ser rechazado por el que lo recibe, porque desconfíe de que resulte para él no un bien sino un 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Si “todo es gracia”, la humanidad no puede progresar verdaderamente si no es concediendo prioridad a la gracia, a lo gratuito. Primero a la “gracia” como amistad y unión con Dios, cuyo signo y testimonio es la paz de la conciencia. En segundo lugar, hay que dar paso a la gratuidad como actitud personal: dar sin esperar nada a cambio, lo que podría parecer humanamente un sinsentido: dar dinero, dar tiempo (aún más difícil), pero sobre todo –como queda dicho–, lo que está más al fondo: darse a sí mismo.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FRANCISCO DE ASÍS, TESTIGO DE LA GRATUIDAD DE DIOS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http://www.franciscanos.org/selfran43/hubaut.html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Nunca concibió Francisco de otro modo su misión: una dicha contagiosa. Su vida y la de sus hermanos es misionera en la medida en que la Buena Noticia de la gratuidad de la Salvación los colma de paz, de alegría, de dicha, e incita a quienes buscan la felicidad a atreverse a andar el mismo camino</a:t>
            </a:r>
          </a:p>
        </p:txBody>
      </p:sp>
      <p:sp>
        <p:nvSpPr>
          <p:cNvPr id="4" name="Marcador de número de diapositiva 3"/>
          <p:cNvSpPr>
            <a:spLocks noGrp="1"/>
          </p:cNvSpPr>
          <p:nvPr>
            <p:ph type="sldNum" sz="quarter" idx="5"/>
          </p:nvPr>
        </p:nvSpPr>
        <p:spPr/>
        <p:txBody>
          <a:bodyPr/>
          <a:lstStyle/>
          <a:p>
            <a:fld id="{9F38E4CC-1FB5-4F15-BCEF-8020EBD0BC37}" type="slidenum">
              <a:rPr lang="es-MX" smtClean="0"/>
              <a:t>8</a:t>
            </a:fld>
            <a:endParaRPr lang="es-MX"/>
          </a:p>
        </p:txBody>
      </p:sp>
    </p:spTree>
    <p:extLst>
      <p:ext uri="{BB962C8B-B14F-4D97-AF65-F5344CB8AC3E}">
        <p14:creationId xmlns:p14="http://schemas.microsoft.com/office/powerpoint/2010/main" val="424813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http://www.franciscanos.org/selfran43/hubaut.html</a:t>
            </a:r>
          </a:p>
          <a:p>
            <a:r>
              <a:rPr lang="es-MX" dirty="0"/>
              <a:t>Además, en una sociedad en la que todo debe ser rentable, los testigos de la «gratuidad» del amor se vuelven de una urgente y vital actualidad. El cantante callejero, el hermano menor vagabundo y mendicante, el comprometido con los no-rentables, los pregoneros de la Buena Nueva, la clarisa en su claustro..., son hoy tan necesarios como el ingeniero de informática o el astronauta.</a:t>
            </a:r>
          </a:p>
          <a:p>
            <a:endParaRPr lang="es-MX" dirty="0"/>
          </a:p>
          <a:p>
            <a:r>
              <a:rPr lang="es-MX" dirty="0"/>
              <a:t>La libertad cristiana no tiene otro origen que Dios, acogido como Soberano Bien y Riqueza Total. La gratuidad de su amor lo ilumina todo: el origen, el significado y el destino último del hombre y de su historia. Todo, el hombre y sus facultades humanas, el cosmos, la tierra, los bienes espirituales y materiales, todo es gracia, profusión de la paternidad creadora de Dios. Todo es don.</a:t>
            </a:r>
          </a:p>
          <a:p>
            <a:r>
              <a:rPr lang="es-MX" dirty="0"/>
              <a:t>... Y tengamos la firme convicción de que a nosotros no nos pertenecen sino los vicios y pecados» (1 R 17,4-7). Para Francisco, el hombre pecador es el hombre que ha perdido el sentido de la gratuidad de los dones de Dios. El pecado es una idolatría, una usurpación de bienes, una miopía del espíritu, un acartonamiento del corazón, una perversión de la voluntad humana. Es el pecado original y permanente: «Come, en efecto, del árbol de la ciencia del bien el que se apropia para sí su voluntad y se enaltece de lo bueno que el Señor dice o hace en él» (</a:t>
            </a:r>
            <a:r>
              <a:rPr lang="es-MX" dirty="0" err="1"/>
              <a:t>Adm</a:t>
            </a:r>
            <a:r>
              <a:rPr lang="es-MX" dirty="0"/>
              <a:t> 2,3).</a:t>
            </a:r>
          </a:p>
        </p:txBody>
      </p:sp>
      <p:sp>
        <p:nvSpPr>
          <p:cNvPr id="4" name="Marcador de número de diapositiva 3"/>
          <p:cNvSpPr>
            <a:spLocks noGrp="1"/>
          </p:cNvSpPr>
          <p:nvPr>
            <p:ph type="sldNum" sz="quarter" idx="5"/>
          </p:nvPr>
        </p:nvSpPr>
        <p:spPr/>
        <p:txBody>
          <a:bodyPr/>
          <a:lstStyle/>
          <a:p>
            <a:fld id="{9F38E4CC-1FB5-4F15-BCEF-8020EBD0BC37}" type="slidenum">
              <a:rPr lang="es-MX" smtClean="0"/>
              <a:t>9</a:t>
            </a:fld>
            <a:endParaRPr lang="es-MX"/>
          </a:p>
        </p:txBody>
      </p:sp>
    </p:spTree>
    <p:extLst>
      <p:ext uri="{BB962C8B-B14F-4D97-AF65-F5344CB8AC3E}">
        <p14:creationId xmlns:p14="http://schemas.microsoft.com/office/powerpoint/2010/main" val="2032566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“Gratis lo recibisteis; dadlo gratis”. Con esas palabras de Jesús, el Papa señaló que nadie puede redimirse gracias a sus propios méritos. “Todos nosotros nos hemos salvado por Jesucristo de forma gratuita, y por lo tanto debemos dar gratuitamente lo que hemos recibido”.</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“Los trabajadores pastorales de la evangelización deben aprender esto: su vida debe ser gratuita, el servicio, el anuncio, llevando el Espíritu. La propia pobreza empuja a abrirse al Espíritu”  (Papa Francisco</a:t>
            </a:r>
            <a:r>
              <a:rPr lang="es-MX" sz="1200" kern="1200" baseline="0" dirty="0">
                <a:solidFill>
                  <a:schemeClr val="tx1"/>
                </a:solidFill>
                <a:effectLst/>
                <a:latin typeface="+mn-lt"/>
                <a:ea typeface="+mn-ea"/>
                <a:cs typeface="+mn-cs"/>
              </a:rPr>
              <a:t>, homilía santa Marta, 11 de junio de 2018)</a:t>
            </a:r>
            <a:endParaRPr lang="es-MX" dirty="0"/>
          </a:p>
        </p:txBody>
      </p:sp>
      <p:sp>
        <p:nvSpPr>
          <p:cNvPr id="4" name="Marcador de número de diapositiva 3"/>
          <p:cNvSpPr>
            <a:spLocks noGrp="1"/>
          </p:cNvSpPr>
          <p:nvPr>
            <p:ph type="sldNum" sz="quarter" idx="5"/>
          </p:nvPr>
        </p:nvSpPr>
        <p:spPr/>
        <p:txBody>
          <a:bodyPr/>
          <a:lstStyle/>
          <a:p>
            <a:fld id="{9F38E4CC-1FB5-4F15-BCEF-8020EBD0BC37}" type="slidenum">
              <a:rPr lang="es-MX" smtClean="0"/>
              <a:t>10</a:t>
            </a:fld>
            <a:endParaRPr lang="es-MX"/>
          </a:p>
        </p:txBody>
      </p:sp>
    </p:spTree>
    <p:extLst>
      <p:ext uri="{BB962C8B-B14F-4D97-AF65-F5344CB8AC3E}">
        <p14:creationId xmlns:p14="http://schemas.microsoft.com/office/powerpoint/2010/main" val="195042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www.facebook.com/CentroEstudiosFamiliaresSociales/" TargetMode="External"/><Relationship Id="rId4" Type="http://schemas.openxmlformats.org/officeDocument/2006/relationships/hyperlink" Target="http://www.cefasmx.org/" TargetMode="External"/><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fideionline.org/"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0" y="1"/>
            <a:ext cx="5491226" cy="10287000"/>
          </a:xfrm>
          <a:prstGeom prst="rect">
            <a:avLst/>
          </a:prstGeom>
          <a:solidFill>
            <a:srgbClr val="FBFFFF"/>
          </a:solidFill>
        </p:spPr>
      </p:sp>
      <p:sp>
        <p:nvSpPr>
          <p:cNvPr id="3" name="AutoShape 3"/>
          <p:cNvSpPr/>
          <p:nvPr/>
        </p:nvSpPr>
        <p:spPr>
          <a:xfrm>
            <a:off x="4329921" y="0"/>
            <a:ext cx="1161305" cy="10286999"/>
          </a:xfrm>
          <a:prstGeom prst="rect">
            <a:avLst/>
          </a:prstGeom>
          <a:solidFill>
            <a:srgbClr val="008037"/>
          </a:solidFill>
        </p:spPr>
      </p:sp>
      <p:pic>
        <p:nvPicPr>
          <p:cNvPr id="4"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702893" y="391716"/>
            <a:ext cx="2847120" cy="2156909"/>
          </a:xfrm>
          <a:prstGeom prst="rect">
            <a:avLst/>
          </a:prstGeom>
          <a:ln>
            <a:noFill/>
          </a:ln>
          <a:effectLst>
            <a:outerShdw blurRad="292100" dist="139700" dir="2700000" algn="tl" rotWithShape="0">
              <a:srgbClr val="333333">
                <a:alpha val="65000"/>
              </a:srgbClr>
            </a:outerShdw>
          </a:effectLst>
        </p:spPr>
      </p:pic>
      <p:sp>
        <p:nvSpPr>
          <p:cNvPr id="5" name="TextBox 5"/>
          <p:cNvSpPr txBox="1"/>
          <p:nvPr/>
        </p:nvSpPr>
        <p:spPr>
          <a:xfrm>
            <a:off x="5181600" y="5315406"/>
            <a:ext cx="12893993" cy="1836913"/>
          </a:xfrm>
          <a:prstGeom prst="rect">
            <a:avLst/>
          </a:prstGeom>
        </p:spPr>
        <p:txBody>
          <a:bodyPr lIns="0" tIns="0" rIns="0" bIns="0" rtlCol="0" anchor="t">
            <a:spAutoFit/>
          </a:bodyPr>
          <a:lstStyle/>
          <a:p>
            <a:pPr algn="ctr">
              <a:lnSpc>
                <a:spcPts val="7279"/>
              </a:lnSpc>
            </a:pPr>
            <a:r>
              <a:rPr lang="en-US" sz="6000" b="1" i="1" dirty="0">
                <a:solidFill>
                  <a:schemeClr val="bg1"/>
                </a:solidFill>
                <a:latin typeface="Open Sans Bold"/>
              </a:rPr>
              <a:t>Para vivir la alegría </a:t>
            </a:r>
          </a:p>
          <a:p>
            <a:pPr algn="ctr">
              <a:lnSpc>
                <a:spcPts val="7279"/>
              </a:lnSpc>
            </a:pPr>
            <a:r>
              <a:rPr lang="en-US" sz="6000" b="1" i="1" dirty="0">
                <a:solidFill>
                  <a:schemeClr val="bg1"/>
                </a:solidFill>
                <a:latin typeface="Open Sans Bold"/>
              </a:rPr>
              <a:t>que convoca y contagia</a:t>
            </a:r>
          </a:p>
        </p:txBody>
      </p:sp>
      <p:grpSp>
        <p:nvGrpSpPr>
          <p:cNvPr id="6" name="Group 6"/>
          <p:cNvGrpSpPr/>
          <p:nvPr/>
        </p:nvGrpSpPr>
        <p:grpSpPr>
          <a:xfrm>
            <a:off x="6067808" y="3279023"/>
            <a:ext cx="11705162" cy="5913954"/>
            <a:chOff x="543647" y="-1795318"/>
            <a:chExt cx="15606881" cy="7885272"/>
          </a:xfrm>
        </p:grpSpPr>
        <p:sp>
          <p:nvSpPr>
            <p:cNvPr id="7" name="TextBox 7"/>
            <p:cNvSpPr txBox="1"/>
            <p:nvPr/>
          </p:nvSpPr>
          <p:spPr>
            <a:xfrm>
              <a:off x="543647" y="-1795318"/>
              <a:ext cx="15606881" cy="2177519"/>
            </a:xfrm>
            <a:prstGeom prst="rect">
              <a:avLst/>
            </a:prstGeom>
          </p:spPr>
          <p:txBody>
            <a:bodyPr lIns="0" tIns="0" rIns="0" bIns="0" rtlCol="0" anchor="t">
              <a:spAutoFit/>
            </a:bodyPr>
            <a:lstStyle/>
            <a:p>
              <a:pPr algn="ctr">
                <a:lnSpc>
                  <a:spcPts val="11741"/>
                </a:lnSpc>
              </a:pPr>
              <a:r>
                <a:rPr lang="en-US" sz="15000" b="1" spc="200" dirty="0">
                  <a:solidFill>
                    <a:schemeClr val="bg1">
                      <a:lumMod val="95000"/>
                    </a:schemeClr>
                  </a:solidFill>
                  <a:effectLst>
                    <a:outerShdw blurRad="38100" dist="38100" dir="2700000" algn="tl">
                      <a:srgbClr val="000000">
                        <a:alpha val="43137"/>
                      </a:srgbClr>
                    </a:outerShdw>
                  </a:effectLst>
                  <a:latin typeface="Quando" panose="020B0604020202020204" charset="0"/>
                </a:rPr>
                <a:t>GRATUIDAD</a:t>
              </a:r>
            </a:p>
          </p:txBody>
        </p:sp>
        <p:sp>
          <p:nvSpPr>
            <p:cNvPr id="8" name="TextBox 8"/>
            <p:cNvSpPr txBox="1"/>
            <p:nvPr/>
          </p:nvSpPr>
          <p:spPr>
            <a:xfrm>
              <a:off x="543647" y="5535443"/>
              <a:ext cx="14781660" cy="554511"/>
            </a:xfrm>
            <a:prstGeom prst="rect">
              <a:avLst/>
            </a:prstGeom>
          </p:spPr>
          <p:txBody>
            <a:bodyPr lIns="0" tIns="0" rIns="0" bIns="0" rtlCol="0" anchor="t">
              <a:spAutoFit/>
            </a:bodyPr>
            <a:lstStyle/>
            <a:p>
              <a:pPr algn="r">
                <a:lnSpc>
                  <a:spcPts val="3122"/>
                </a:lnSpc>
              </a:pPr>
              <a:r>
                <a:rPr lang="en-US" sz="4000" spc="533" dirty="0" err="1">
                  <a:solidFill>
                    <a:schemeClr val="bg1"/>
                  </a:solidFill>
                  <a:latin typeface="Raleway Bold"/>
                </a:rPr>
                <a:t>Octubre</a:t>
              </a:r>
              <a:r>
                <a:rPr lang="en-US" sz="4000" spc="533" dirty="0">
                  <a:solidFill>
                    <a:schemeClr val="bg1"/>
                  </a:solidFill>
                  <a:latin typeface="Raleway Bold"/>
                </a:rPr>
                <a:t>, 2020</a:t>
              </a:r>
            </a:p>
          </p:txBody>
        </p:sp>
      </p:grpSp>
      <p:pic>
        <p:nvPicPr>
          <p:cNvPr id="12" name="Imagen 11">
            <a:extLst>
              <a:ext uri="{FF2B5EF4-FFF2-40B4-BE49-F238E27FC236}">
                <a16:creationId xmlns:a16="http://schemas.microsoft.com/office/drawing/2014/main" xmlns="" id="{DD3002BC-CFF6-445E-AE5B-F0CDC02C49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0653" y="3833707"/>
            <a:ext cx="3411478" cy="2156909"/>
          </a:xfrm>
          <a:prstGeom prst="rect">
            <a:avLst/>
          </a:prstGeom>
          <a:ln>
            <a:noFill/>
          </a:ln>
        </p:spPr>
      </p:pic>
      <p:pic>
        <p:nvPicPr>
          <p:cNvPr id="11" name="Imagen 10">
            <a:extLst>
              <a:ext uri="{FF2B5EF4-FFF2-40B4-BE49-F238E27FC236}">
                <a16:creationId xmlns:a16="http://schemas.microsoft.com/office/drawing/2014/main" xmlns="" id="{30E8C742-51E6-4052-BE3B-D8F334B57A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1389" y="8058819"/>
            <a:ext cx="2730127" cy="183646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0" y="0"/>
            <a:ext cx="2531741" cy="10287000"/>
          </a:xfrm>
          <a:prstGeom prst="rect">
            <a:avLst/>
          </a:prstGeom>
          <a:solidFill>
            <a:srgbClr val="FBFFFF"/>
          </a:solidFill>
        </p:spPr>
      </p:sp>
      <p:sp>
        <p:nvSpPr>
          <p:cNvPr id="3" name="AutoShape 3"/>
          <p:cNvSpPr/>
          <p:nvPr/>
        </p:nvSpPr>
        <p:spPr>
          <a:xfrm>
            <a:off x="1852598" y="-159617"/>
            <a:ext cx="1428869" cy="10686798"/>
          </a:xfrm>
          <a:prstGeom prst="rect">
            <a:avLst/>
          </a:prstGeom>
          <a:solidFill>
            <a:srgbClr val="FBFFFF">
              <a:alpha val="21960"/>
            </a:srgbClr>
          </a:solidFill>
        </p:spPr>
      </p:sp>
      <p:pic>
        <p:nvPicPr>
          <p:cNvPr id="13"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3199" y="127175"/>
            <a:ext cx="2051351" cy="1554054"/>
          </a:xfrm>
          <a:prstGeom prst="rect">
            <a:avLst/>
          </a:prstGeom>
          <a:ln>
            <a:noFill/>
          </a:ln>
          <a:effectLst>
            <a:outerShdw blurRad="292100" dist="139700" dir="2700000" algn="tl" rotWithShape="0">
              <a:srgbClr val="333333">
                <a:alpha val="65000"/>
              </a:srgbClr>
            </a:outerShdw>
          </a:effectLst>
        </p:spPr>
      </p:pic>
      <p:sp>
        <p:nvSpPr>
          <p:cNvPr id="16" name="Rectángulo 15">
            <a:extLst>
              <a:ext uri="{FF2B5EF4-FFF2-40B4-BE49-F238E27FC236}">
                <a16:creationId xmlns:a16="http://schemas.microsoft.com/office/drawing/2014/main" xmlns="" id="{A3240BD0-1832-4B8C-BEE2-3F5B3B11C8D2}"/>
              </a:ext>
            </a:extLst>
          </p:cNvPr>
          <p:cNvSpPr/>
          <p:nvPr/>
        </p:nvSpPr>
        <p:spPr>
          <a:xfrm>
            <a:off x="3718125" y="1234014"/>
            <a:ext cx="7089867" cy="7899535"/>
          </a:xfrm>
          <a:prstGeom prst="rect">
            <a:avLst/>
          </a:prstGeom>
        </p:spPr>
        <p:txBody>
          <a:bodyPr wrap="square">
            <a:spAutoFit/>
          </a:bodyPr>
          <a:lstStyle/>
          <a:p>
            <a:pPr algn="ctr">
              <a:lnSpc>
                <a:spcPct val="107000"/>
              </a:lnSpc>
              <a:spcAft>
                <a:spcPts val="800"/>
              </a:spcAft>
            </a:pPr>
            <a:r>
              <a:rPr lang="es-MX" sz="40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“Gratis lo recibisteis; dadlo gratis”. Con esas palabras de Jesús, el Papa señaló que nadie puede redimirse gracias a sus propios méritos. </a:t>
            </a:r>
          </a:p>
          <a:p>
            <a:pPr algn="ctr">
              <a:lnSpc>
                <a:spcPct val="107000"/>
              </a:lnSpc>
              <a:spcAft>
                <a:spcPts val="800"/>
              </a:spcAft>
            </a:pPr>
            <a:r>
              <a:rPr lang="es-MX" sz="40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“Todos nosotros nos hemos salvado por Jesucristo de forma gratuita, y por lo tanto debemos dar gratuitamente lo que hemos recibido”.</a:t>
            </a:r>
          </a:p>
          <a:p>
            <a:pPr algn="ctr">
              <a:lnSpc>
                <a:spcPct val="107000"/>
              </a:lnSpc>
              <a:spcAft>
                <a:spcPts val="800"/>
              </a:spcAft>
            </a:pPr>
            <a:r>
              <a:rPr lang="es-MX" sz="32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(Papa Francisco, homilía santa Marta, 11 de junio de 2018)</a:t>
            </a:r>
          </a:p>
        </p:txBody>
      </p:sp>
      <p:pic>
        <p:nvPicPr>
          <p:cNvPr id="9" name="Imagen 8">
            <a:extLst>
              <a:ext uri="{FF2B5EF4-FFF2-40B4-BE49-F238E27FC236}">
                <a16:creationId xmlns:a16="http://schemas.microsoft.com/office/drawing/2014/main" xmlns="" id="{D8DE4812-089C-485E-88A1-64B5020E14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414" y="7573909"/>
            <a:ext cx="2338352" cy="1572931"/>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44651" y="1681229"/>
            <a:ext cx="6278799" cy="576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99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rot="16200000">
            <a:off x="9737379" y="-6050749"/>
            <a:ext cx="2535966" cy="14637464"/>
          </a:xfrm>
          <a:prstGeom prst="rect">
            <a:avLst/>
          </a:prstGeom>
          <a:solidFill>
            <a:srgbClr val="8C52FF">
              <a:alpha val="75686"/>
            </a:srgbClr>
          </a:solidFill>
        </p:spPr>
      </p:sp>
      <p:sp>
        <p:nvSpPr>
          <p:cNvPr id="3" name="AutoShape 3"/>
          <p:cNvSpPr/>
          <p:nvPr/>
        </p:nvSpPr>
        <p:spPr>
          <a:xfrm>
            <a:off x="9530331" y="2785899"/>
            <a:ext cx="4764538" cy="7501101"/>
          </a:xfrm>
          <a:prstGeom prst="rect">
            <a:avLst/>
          </a:prstGeom>
          <a:solidFill>
            <a:srgbClr val="FBFFFF">
              <a:alpha val="60000"/>
            </a:srgbClr>
          </a:solidFill>
        </p:spPr>
      </p:sp>
      <p:sp>
        <p:nvSpPr>
          <p:cNvPr id="4" name="AutoShape 4"/>
          <p:cNvSpPr/>
          <p:nvPr/>
        </p:nvSpPr>
        <p:spPr>
          <a:xfrm>
            <a:off x="3650536" y="2509082"/>
            <a:ext cx="14637464" cy="7777917"/>
          </a:xfrm>
          <a:prstGeom prst="rect">
            <a:avLst/>
          </a:prstGeom>
          <a:solidFill>
            <a:srgbClr val="008037">
              <a:alpha val="89803"/>
            </a:srgbClr>
          </a:solidFill>
        </p:spPr>
      </p:sp>
      <p:sp>
        <p:nvSpPr>
          <p:cNvPr id="5" name="TextBox 5"/>
          <p:cNvSpPr txBox="1"/>
          <p:nvPr/>
        </p:nvSpPr>
        <p:spPr>
          <a:xfrm>
            <a:off x="-1811183" y="3379854"/>
            <a:ext cx="7496561" cy="2723374"/>
          </a:xfrm>
          <a:prstGeom prst="rect">
            <a:avLst/>
          </a:prstGeom>
        </p:spPr>
        <p:txBody>
          <a:bodyPr lIns="0" tIns="0" rIns="0" bIns="0" rtlCol="0" anchor="t">
            <a:spAutoFit/>
          </a:bodyPr>
          <a:lstStyle/>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CONVOCA </a:t>
            </a:r>
          </a:p>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Y</a:t>
            </a:r>
          </a:p>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 CONTAGIA</a:t>
            </a:r>
          </a:p>
        </p:txBody>
      </p:sp>
      <p:pic>
        <p:nvPicPr>
          <p:cNvPr id="9"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319908" y="221544"/>
            <a:ext cx="2847120" cy="2156909"/>
          </a:xfrm>
          <a:prstGeom prst="rect">
            <a:avLst/>
          </a:prstGeom>
        </p:spPr>
      </p:pic>
      <p:sp>
        <p:nvSpPr>
          <p:cNvPr id="6" name="CuadroTexto 5">
            <a:extLst>
              <a:ext uri="{FF2B5EF4-FFF2-40B4-BE49-F238E27FC236}">
                <a16:creationId xmlns:a16="http://schemas.microsoft.com/office/drawing/2014/main" xmlns="" id="{7DF7C8C4-7B88-4028-BE74-83FE0849B543}"/>
              </a:ext>
            </a:extLst>
          </p:cNvPr>
          <p:cNvSpPr txBox="1"/>
          <p:nvPr/>
        </p:nvSpPr>
        <p:spPr>
          <a:xfrm>
            <a:off x="3993131" y="2599997"/>
            <a:ext cx="14142469" cy="6924973"/>
          </a:xfrm>
          <a:prstGeom prst="rect">
            <a:avLst/>
          </a:prstGeom>
          <a:noFill/>
        </p:spPr>
        <p:txBody>
          <a:bodyPr wrap="square" rtlCol="0">
            <a:spAutoFit/>
          </a:bodyPr>
          <a:lstStyle/>
          <a:p>
            <a:pPr algn="ctr"/>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María, su Madre, el Señor derrochó su gratuidad plenamente desde el principio: “llena de gracia”, “el Señor está contigo”, le dirá el ángel. </a:t>
            </a:r>
          </a:p>
          <a:p>
            <a:pPr algn="ctr"/>
            <a:endParaRPr lang="es-MX"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María es elegida y predestinada                                                       gratuitamente por Dios para ser su Madre.</a:t>
            </a:r>
          </a:p>
          <a:p>
            <a:pPr algn="ctr"/>
            <a:endParaRPr lang="es-MX"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También María se hace </a:t>
            </a:r>
          </a:p>
          <a:p>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pura gratuidad  al aceptar </a:t>
            </a:r>
          </a:p>
          <a:p>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amor de predilección que </a:t>
            </a:r>
          </a:p>
          <a:p>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Dios le ofrece: siente su pequeñez</a:t>
            </a:r>
          </a:p>
          <a:p>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 deja a Dios obrar en ella”. </a:t>
            </a:r>
          </a:p>
        </p:txBody>
      </p:sp>
      <p:sp>
        <p:nvSpPr>
          <p:cNvPr id="11" name="CuadroTexto 10">
            <a:extLst>
              <a:ext uri="{FF2B5EF4-FFF2-40B4-BE49-F238E27FC236}">
                <a16:creationId xmlns:a16="http://schemas.microsoft.com/office/drawing/2014/main" xmlns="" id="{F1766E70-3236-44C9-AD43-53FAA3A72007}"/>
              </a:ext>
            </a:extLst>
          </p:cNvPr>
          <p:cNvSpPr txBox="1"/>
          <p:nvPr/>
        </p:nvSpPr>
        <p:spPr>
          <a:xfrm>
            <a:off x="6218311" y="422835"/>
            <a:ext cx="12616525" cy="1754326"/>
          </a:xfrm>
          <a:prstGeom prst="rect">
            <a:avLst/>
          </a:prstGeom>
          <a:noFill/>
        </p:spPr>
        <p:txBody>
          <a:bodyPr wrap="square" rtlCol="0">
            <a:spAutoFit/>
          </a:bodyPr>
          <a:lstStyle/>
          <a:p>
            <a:pPr algn="ctr"/>
            <a:r>
              <a:rPr lang="es-MX" sz="5400" cap="all" dirty="0">
                <a:solidFill>
                  <a:schemeClr val="bg1"/>
                </a:solidFill>
                <a:latin typeface="Quando" panose="020B0604020202020204" charset="0"/>
              </a:rPr>
              <a:t>La Virgen María es </a:t>
            </a:r>
          </a:p>
          <a:p>
            <a:pPr algn="ctr"/>
            <a:r>
              <a:rPr lang="es-MX" sz="5400" cap="all" dirty="0">
                <a:solidFill>
                  <a:schemeClr val="bg1"/>
                </a:solidFill>
                <a:latin typeface="Quando" panose="020B0604020202020204" charset="0"/>
              </a:rPr>
              <a:t>“Gratuidad de dios”.</a:t>
            </a:r>
          </a:p>
        </p:txBody>
      </p:sp>
      <p:pic>
        <p:nvPicPr>
          <p:cNvPr id="12" name="Imagen 11">
            <a:extLst>
              <a:ext uri="{FF2B5EF4-FFF2-40B4-BE49-F238E27FC236}">
                <a16:creationId xmlns:a16="http://schemas.microsoft.com/office/drawing/2014/main" xmlns="" id="{ABF119D3-C9E2-4F40-95F1-F09CA4290F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8466" y="8719457"/>
            <a:ext cx="2479306" cy="1567543"/>
          </a:xfrm>
          <a:prstGeom prst="rect">
            <a:avLst/>
          </a:prstGeom>
          <a:ln>
            <a:noFill/>
          </a:ln>
        </p:spPr>
      </p:pic>
      <p:pic>
        <p:nvPicPr>
          <p:cNvPr id="13" name="Imagen 12">
            <a:extLst>
              <a:ext uri="{FF2B5EF4-FFF2-40B4-BE49-F238E27FC236}">
                <a16:creationId xmlns:a16="http://schemas.microsoft.com/office/drawing/2014/main" xmlns="" id="{1A90E776-62B0-4144-8824-E679D612899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93131" y="20724"/>
            <a:ext cx="3494507" cy="2467633"/>
          </a:xfrm>
          <a:prstGeom prst="rect">
            <a:avLst/>
          </a:prstGeom>
          <a:ln>
            <a:noFill/>
          </a:ln>
          <a:effectLst>
            <a:outerShdw blurRad="292100" dist="139700" dir="2700000" algn="tl" rotWithShape="0">
              <a:srgbClr val="333333">
                <a:alpha val="65000"/>
              </a:srgbClr>
            </a:outerShdw>
          </a:effectLst>
        </p:spPr>
      </p:pic>
      <p:pic>
        <p:nvPicPr>
          <p:cNvPr id="14" name="Imagen 13">
            <a:extLst>
              <a:ext uri="{FF2B5EF4-FFF2-40B4-BE49-F238E27FC236}">
                <a16:creationId xmlns:a16="http://schemas.microsoft.com/office/drawing/2014/main" xmlns="" id="{78F5EB40-F203-4A56-AD3D-71D88D615CE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761051" y="4566895"/>
            <a:ext cx="4425334" cy="5690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141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235509" y="-226114"/>
            <a:ext cx="3464780" cy="10328720"/>
          </a:xfrm>
          <a:prstGeom prst="rect">
            <a:avLst/>
          </a:prstGeom>
          <a:solidFill>
            <a:srgbClr val="FBFFFF"/>
          </a:solidFill>
        </p:spPr>
      </p:sp>
      <p:sp>
        <p:nvSpPr>
          <p:cNvPr id="3" name="AutoShape 3"/>
          <p:cNvSpPr/>
          <p:nvPr/>
        </p:nvSpPr>
        <p:spPr>
          <a:xfrm>
            <a:off x="3229271" y="-61416"/>
            <a:ext cx="734721" cy="10328720"/>
          </a:xfrm>
          <a:prstGeom prst="rect">
            <a:avLst/>
          </a:prstGeom>
          <a:solidFill>
            <a:srgbClr val="008037"/>
          </a:solidFill>
        </p:spPr>
      </p:sp>
      <p:pic>
        <p:nvPicPr>
          <p:cNvPr id="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261646" y="184394"/>
            <a:ext cx="2847120" cy="2156909"/>
          </a:xfrm>
          <a:prstGeom prst="rect">
            <a:avLst/>
          </a:prstGeom>
          <a:ln>
            <a:noFill/>
          </a:ln>
          <a:effectLst>
            <a:outerShdw blurRad="292100" dist="139700" dir="2700000" algn="tl" rotWithShape="0">
              <a:srgbClr val="333333">
                <a:alpha val="65000"/>
              </a:srgbClr>
            </a:outerShdw>
          </a:effectLst>
        </p:spPr>
      </p:pic>
      <p:sp>
        <p:nvSpPr>
          <p:cNvPr id="6" name="Rectángulo 5">
            <a:extLst>
              <a:ext uri="{FF2B5EF4-FFF2-40B4-BE49-F238E27FC236}">
                <a16:creationId xmlns:a16="http://schemas.microsoft.com/office/drawing/2014/main" xmlns="" id="{6BEA2B2F-5BC5-426C-85E7-D82101C0D3AB}"/>
              </a:ext>
            </a:extLst>
          </p:cNvPr>
          <p:cNvSpPr/>
          <p:nvPr/>
        </p:nvSpPr>
        <p:spPr>
          <a:xfrm>
            <a:off x="-2169415" y="4455727"/>
            <a:ext cx="7709241" cy="646331"/>
          </a:xfrm>
          <a:prstGeom prst="rect">
            <a:avLst/>
          </a:prstGeom>
        </p:spPr>
        <p:txBody>
          <a:bodyPr wrap="square">
            <a:spAutoFit/>
          </a:bodyPr>
          <a:lstStyle/>
          <a:p>
            <a:pPr algn="ctr"/>
            <a:r>
              <a:rPr lang="en-US" sz="3600" b="1" spc="108" dirty="0" err="1">
                <a:solidFill>
                  <a:srgbClr val="7030A0"/>
                </a:solidFill>
                <a:effectLst>
                  <a:outerShdw blurRad="38100" dist="38100" dir="2700000" algn="tl">
                    <a:srgbClr val="000000">
                      <a:alpha val="43137"/>
                    </a:srgbClr>
                  </a:outerShdw>
                </a:effectLst>
                <a:latin typeface="Quando Italics"/>
              </a:rPr>
              <a:t>Reflexiona</a:t>
            </a:r>
            <a:r>
              <a:rPr lang="en-US" sz="3600" b="1" spc="108" dirty="0">
                <a:solidFill>
                  <a:srgbClr val="7030A0"/>
                </a:solidFill>
                <a:effectLst>
                  <a:outerShdw blurRad="38100" dist="38100" dir="2700000" algn="tl">
                    <a:srgbClr val="000000">
                      <a:alpha val="43137"/>
                    </a:srgbClr>
                  </a:outerShdw>
                </a:effectLst>
                <a:latin typeface="Quando Italics"/>
              </a:rPr>
              <a:t>…</a:t>
            </a:r>
            <a:endParaRPr lang="es-MX" sz="36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xmlns="" id="{CCB77755-F09E-474B-8A90-4F16D637A42B}"/>
              </a:ext>
            </a:extLst>
          </p:cNvPr>
          <p:cNvSpPr/>
          <p:nvPr/>
        </p:nvSpPr>
        <p:spPr>
          <a:xfrm>
            <a:off x="4104614" y="890605"/>
            <a:ext cx="13898703" cy="8505790"/>
          </a:xfrm>
          <a:prstGeom prst="rect">
            <a:avLst/>
          </a:prstGeom>
        </p:spPr>
        <p:txBody>
          <a:bodyPr wrap="square">
            <a:spAutoFit/>
          </a:bodyPr>
          <a:lstStyle/>
          <a:p>
            <a:pPr marL="342900" lvl="0" indent="-342900">
              <a:spcAft>
                <a:spcPts val="0"/>
              </a:spcAft>
              <a:buFont typeface="Wingdings" panose="05000000000000000000" pitchFamily="2" charset="2"/>
              <a:buChar char=""/>
            </a:pPr>
            <a:r>
              <a:rPr lang="es-MX" sz="4400" dirty="0">
                <a:solidFill>
                  <a:schemeClr val="bg1"/>
                </a:solidFill>
                <a:effectLst>
                  <a:outerShdw blurRad="50800" dist="38100" algn="tr" rotWithShape="0">
                    <a:prstClr val="black">
                      <a:alpha val="40000"/>
                    </a:prstClr>
                  </a:outerShdw>
                </a:effectLst>
                <a:latin typeface="+mj-lt"/>
              </a:rPr>
              <a:t>¿Soy consciente de que todo lo que soy y lo que tengo</a:t>
            </a:r>
          </a:p>
          <a:p>
            <a:pPr lvl="0">
              <a:spcAft>
                <a:spcPts val="0"/>
              </a:spcAft>
            </a:pPr>
            <a:r>
              <a:rPr lang="es-MX" sz="4400" dirty="0">
                <a:solidFill>
                  <a:schemeClr val="bg1"/>
                </a:solidFill>
                <a:effectLst>
                  <a:outerShdw blurRad="50800" dist="38100" algn="tr" rotWithShape="0">
                    <a:prstClr val="black">
                      <a:alpha val="40000"/>
                    </a:prstClr>
                  </a:outerShdw>
                </a:effectLst>
                <a:latin typeface="+mj-lt"/>
              </a:rPr>
              <a:t>     es don de Dios? </a:t>
            </a:r>
          </a:p>
          <a:p>
            <a:pPr lvl="0">
              <a:lnSpc>
                <a:spcPct val="115000"/>
              </a:lnSpc>
              <a:spcAft>
                <a:spcPts val="0"/>
              </a:spcAft>
            </a:pPr>
            <a:endParaRPr lang="es-MX" sz="800" dirty="0">
              <a:solidFill>
                <a:schemeClr val="bg1"/>
              </a:solidFill>
              <a:effectLst>
                <a:outerShdw blurRad="50800" dist="38100" algn="tr" rotWithShape="0">
                  <a:prstClr val="black">
                    <a:alpha val="40000"/>
                  </a:prstClr>
                </a:outerShdw>
              </a:effectLst>
              <a:latin typeface="+mj-lt"/>
            </a:endParaRPr>
          </a:p>
          <a:p>
            <a:pPr marL="342900" lvl="0" indent="-342900">
              <a:spcAft>
                <a:spcPts val="0"/>
              </a:spcAft>
              <a:buFont typeface="Wingdings" panose="05000000000000000000" pitchFamily="2" charset="2"/>
              <a:buChar char=""/>
            </a:pPr>
            <a:r>
              <a:rPr lang="es-MX" sz="4400" dirty="0">
                <a:solidFill>
                  <a:schemeClr val="bg1"/>
                </a:solidFill>
                <a:effectLst>
                  <a:outerShdw blurRad="50800" dist="38100" algn="tr" rotWithShape="0">
                    <a:prstClr val="black">
                      <a:alpha val="40000"/>
                    </a:prstClr>
                  </a:outerShdw>
                </a:effectLst>
                <a:latin typeface="+mj-lt"/>
              </a:rPr>
              <a:t> </a:t>
            </a:r>
            <a:r>
              <a:rPr lang="es-ES" sz="4400" dirty="0">
                <a:solidFill>
                  <a:schemeClr val="bg1"/>
                </a:solidFill>
                <a:effectLst>
                  <a:outerShdw blurRad="50800" dist="38100" algn="tr" rotWithShape="0">
                    <a:prstClr val="black">
                      <a:alpha val="40000"/>
                    </a:prstClr>
                  </a:outerShdw>
                </a:effectLst>
                <a:latin typeface="+mj-lt"/>
              </a:rPr>
              <a:t>¿Manifiesto mi gratitud de palabra y obra a Dios,                                                     </a:t>
            </a:r>
          </a:p>
          <a:p>
            <a:pPr lvl="0">
              <a:spcAft>
                <a:spcPts val="0"/>
              </a:spcAft>
            </a:pPr>
            <a:r>
              <a:rPr lang="es-ES" sz="4400" dirty="0">
                <a:solidFill>
                  <a:schemeClr val="bg1"/>
                </a:solidFill>
                <a:effectLst>
                  <a:outerShdw blurRad="50800" dist="38100" algn="tr" rotWithShape="0">
                    <a:prstClr val="black">
                      <a:alpha val="40000"/>
                    </a:prstClr>
                  </a:outerShdw>
                </a:effectLst>
                <a:latin typeface="+mj-lt"/>
              </a:rPr>
              <a:t>    a mi familia y a los demás</a:t>
            </a:r>
            <a:r>
              <a:rPr lang="es-ES" sz="4400" dirty="0">
                <a:solidFill>
                  <a:schemeClr val="bg1"/>
                </a:solidFill>
                <a:latin typeface="+mj-lt"/>
              </a:rPr>
              <a:t>?</a:t>
            </a:r>
          </a:p>
          <a:p>
            <a:pPr lvl="0">
              <a:spcAft>
                <a:spcPts val="0"/>
              </a:spcAft>
            </a:pPr>
            <a:endParaRPr lang="es-ES" sz="800" dirty="0">
              <a:solidFill>
                <a:schemeClr val="bg1"/>
              </a:solidFill>
              <a:latin typeface="+mj-lt"/>
            </a:endParaRPr>
          </a:p>
          <a:p>
            <a:pPr marL="342900" lvl="0" indent="-342900">
              <a:lnSpc>
                <a:spcPct val="115000"/>
              </a:lnSpc>
              <a:spcAft>
                <a:spcPts val="0"/>
              </a:spcAft>
              <a:buFont typeface="Wingdings" panose="05000000000000000000" pitchFamily="2" charset="2"/>
              <a:buChar char=""/>
            </a:pPr>
            <a:r>
              <a:rPr lang="es-MX" sz="4400" dirty="0">
                <a:solidFill>
                  <a:schemeClr val="bg1"/>
                </a:solidFill>
                <a:latin typeface="+mj-lt"/>
                <a:ea typeface="Times New Roman" panose="02020603050405020304" pitchFamily="18" charset="0"/>
              </a:rPr>
              <a:t>¿Realizo  acciones de amor gratuito? ¿Cuáles?</a:t>
            </a:r>
          </a:p>
          <a:p>
            <a:pPr marL="342900" lvl="0" indent="-342900">
              <a:lnSpc>
                <a:spcPct val="115000"/>
              </a:lnSpc>
              <a:spcAft>
                <a:spcPts val="0"/>
              </a:spcAft>
              <a:buFont typeface="Wingdings" panose="05000000000000000000" pitchFamily="2" charset="2"/>
              <a:buChar char=""/>
            </a:pPr>
            <a:endParaRPr lang="es-MX" sz="800" dirty="0">
              <a:solidFill>
                <a:schemeClr val="bg1"/>
              </a:solidFill>
              <a:latin typeface="+mj-lt"/>
              <a:ea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s-MX" sz="4400" dirty="0">
                <a:solidFill>
                  <a:schemeClr val="bg1"/>
                </a:solidFill>
                <a:latin typeface="+mj-lt"/>
                <a:ea typeface="Times New Roman" panose="02020603050405020304" pitchFamily="18" charset="0"/>
              </a:rPr>
              <a:t>¿Agradezco, a Dios y a los demás, lo que hacen por mí?</a:t>
            </a:r>
          </a:p>
          <a:p>
            <a:pPr marL="342900" lvl="0" indent="-342900">
              <a:lnSpc>
                <a:spcPct val="115000"/>
              </a:lnSpc>
              <a:spcAft>
                <a:spcPts val="0"/>
              </a:spcAft>
              <a:buFont typeface="Wingdings" panose="05000000000000000000" pitchFamily="2" charset="2"/>
              <a:buChar char=""/>
            </a:pPr>
            <a:endParaRPr lang="es-MX" sz="800" dirty="0">
              <a:solidFill>
                <a:schemeClr val="bg1"/>
              </a:solidFill>
              <a:latin typeface="+mj-lt"/>
              <a:ea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s-ES" sz="4400" dirty="0">
                <a:solidFill>
                  <a:schemeClr val="bg1"/>
                </a:solidFill>
                <a:latin typeface="+mj-lt"/>
              </a:rPr>
              <a:t>L</a:t>
            </a:r>
            <a:r>
              <a:rPr lang="es-MX" sz="4400" dirty="0">
                <a:solidFill>
                  <a:schemeClr val="bg1"/>
                </a:solidFill>
                <a:latin typeface="+mj-lt"/>
              </a:rPr>
              <a:t>a oportunidad y disposición de servir a los demás,</a:t>
            </a:r>
          </a:p>
          <a:p>
            <a:pPr lvl="0">
              <a:lnSpc>
                <a:spcPct val="115000"/>
              </a:lnSpc>
              <a:spcAft>
                <a:spcPts val="0"/>
              </a:spcAft>
            </a:pPr>
            <a:r>
              <a:rPr lang="es-MX" sz="4400" dirty="0">
                <a:solidFill>
                  <a:schemeClr val="bg1"/>
                </a:solidFill>
                <a:latin typeface="+mj-lt"/>
              </a:rPr>
              <a:t> ¿es gracia de Dios o mérito propio? </a:t>
            </a:r>
          </a:p>
          <a:p>
            <a:pPr lvl="0">
              <a:lnSpc>
                <a:spcPct val="115000"/>
              </a:lnSpc>
              <a:spcAft>
                <a:spcPts val="0"/>
              </a:spcAft>
            </a:pPr>
            <a:endParaRPr lang="es-MX" sz="1000" dirty="0">
              <a:solidFill>
                <a:schemeClr val="bg1"/>
              </a:solidFill>
              <a:latin typeface="+mj-lt"/>
            </a:endParaRPr>
          </a:p>
          <a:p>
            <a:pPr marL="342900" lvl="0" indent="-342900">
              <a:lnSpc>
                <a:spcPct val="115000"/>
              </a:lnSpc>
              <a:spcAft>
                <a:spcPts val="0"/>
              </a:spcAft>
              <a:buFont typeface="Wingdings" panose="05000000000000000000" pitchFamily="2" charset="2"/>
              <a:buChar char=""/>
            </a:pPr>
            <a:endParaRPr lang="es-MX" sz="800" dirty="0">
              <a:solidFill>
                <a:schemeClr val="bg1"/>
              </a:solidFill>
              <a:latin typeface="+mj-lt"/>
            </a:endParaRPr>
          </a:p>
          <a:p>
            <a:pPr marL="342900" lvl="0" indent="-342900">
              <a:lnSpc>
                <a:spcPct val="115000"/>
              </a:lnSpc>
              <a:spcAft>
                <a:spcPts val="0"/>
              </a:spcAft>
              <a:buFont typeface="Wingdings" panose="05000000000000000000" pitchFamily="2" charset="2"/>
              <a:buChar char=""/>
            </a:pPr>
            <a:r>
              <a:rPr lang="es-ES" sz="4400" dirty="0">
                <a:solidFill>
                  <a:schemeClr val="bg1"/>
                </a:solidFill>
                <a:latin typeface="+mj-lt"/>
                <a:ea typeface="Arial Unicode MS"/>
              </a:rPr>
              <a:t>¿Suelo sentirme orgulloso de mis capacidades y virtudes, como mérito propio?</a:t>
            </a:r>
            <a:r>
              <a:rPr lang="es-ES" sz="4400" dirty="0">
                <a:solidFill>
                  <a:schemeClr val="bg1"/>
                </a:solidFill>
                <a:latin typeface="+mj-lt"/>
              </a:rPr>
              <a:t>  </a:t>
            </a:r>
          </a:p>
          <a:p>
            <a:pPr marL="342900" lvl="0" indent="-342900">
              <a:lnSpc>
                <a:spcPct val="115000"/>
              </a:lnSpc>
              <a:spcAft>
                <a:spcPts val="0"/>
              </a:spcAft>
              <a:buFont typeface="Wingdings" panose="05000000000000000000" pitchFamily="2" charset="2"/>
              <a:buChar char=""/>
            </a:pPr>
            <a:endParaRPr lang="es-MX" sz="1000" dirty="0">
              <a:solidFill>
                <a:schemeClr val="bg1"/>
              </a:solidFill>
              <a:latin typeface="+mj-lt"/>
              <a:ea typeface="Times New Roman" panose="02020603050405020304" pitchFamily="18" charset="0"/>
            </a:endParaRPr>
          </a:p>
        </p:txBody>
      </p:sp>
      <p:pic>
        <p:nvPicPr>
          <p:cNvPr id="9" name="Imagen 8">
            <a:extLst>
              <a:ext uri="{FF2B5EF4-FFF2-40B4-BE49-F238E27FC236}">
                <a16:creationId xmlns:a16="http://schemas.microsoft.com/office/drawing/2014/main" xmlns="" id="{B64437E5-0698-45C0-A96F-6606289EB0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705" y="7505700"/>
            <a:ext cx="2338352" cy="157293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0" y="27213"/>
            <a:ext cx="3464780" cy="10240090"/>
          </a:xfrm>
          <a:prstGeom prst="rect">
            <a:avLst/>
          </a:prstGeom>
          <a:solidFill>
            <a:srgbClr val="FBFFFF"/>
          </a:solidFill>
        </p:spPr>
      </p:sp>
      <p:sp>
        <p:nvSpPr>
          <p:cNvPr id="3" name="AutoShape 3"/>
          <p:cNvSpPr/>
          <p:nvPr/>
        </p:nvSpPr>
        <p:spPr>
          <a:xfrm>
            <a:off x="3962400" y="27212"/>
            <a:ext cx="14325600" cy="10240091"/>
          </a:xfrm>
          <a:prstGeom prst="rect">
            <a:avLst/>
          </a:prstGeom>
          <a:solidFill>
            <a:srgbClr val="008037"/>
          </a:solidFill>
        </p:spPr>
      </p:sp>
      <p:pic>
        <p:nvPicPr>
          <p:cNvPr id="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308830" y="174444"/>
            <a:ext cx="2847120" cy="2156909"/>
          </a:xfrm>
          <a:prstGeom prst="rect">
            <a:avLst/>
          </a:prstGeom>
          <a:ln>
            <a:noFill/>
          </a:ln>
          <a:effectLst>
            <a:outerShdw blurRad="292100" dist="139700" dir="2700000" algn="tl" rotWithShape="0">
              <a:srgbClr val="333333">
                <a:alpha val="65000"/>
              </a:srgbClr>
            </a:outerShdw>
          </a:effectLst>
        </p:spPr>
      </p:pic>
      <p:sp>
        <p:nvSpPr>
          <p:cNvPr id="6" name="Rectángulo 5">
            <a:extLst>
              <a:ext uri="{FF2B5EF4-FFF2-40B4-BE49-F238E27FC236}">
                <a16:creationId xmlns:a16="http://schemas.microsoft.com/office/drawing/2014/main" xmlns="" id="{6BEA2B2F-5BC5-426C-85E7-D82101C0D3AB}"/>
              </a:ext>
            </a:extLst>
          </p:cNvPr>
          <p:cNvSpPr/>
          <p:nvPr/>
        </p:nvSpPr>
        <p:spPr>
          <a:xfrm>
            <a:off x="-1828800" y="5137437"/>
            <a:ext cx="7709241" cy="646331"/>
          </a:xfrm>
          <a:prstGeom prst="rect">
            <a:avLst/>
          </a:prstGeom>
        </p:spPr>
        <p:txBody>
          <a:bodyPr wrap="square">
            <a:spAutoFit/>
          </a:bodyPr>
          <a:lstStyle/>
          <a:p>
            <a:pPr algn="ctr"/>
            <a:r>
              <a:rPr lang="en-US" sz="3600" b="1" spc="108" dirty="0">
                <a:solidFill>
                  <a:srgbClr val="7030A0"/>
                </a:solidFill>
                <a:effectLst>
                  <a:outerShdw blurRad="38100" dist="38100" dir="2700000" algn="tl">
                    <a:srgbClr val="000000">
                      <a:alpha val="43137"/>
                    </a:srgbClr>
                  </a:outerShdw>
                </a:effectLst>
                <a:latin typeface="Quando Italics"/>
              </a:rPr>
              <a:t>ORACIÓN…</a:t>
            </a:r>
            <a:endParaRPr lang="es-MX" sz="36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xmlns="" id="{CCB77755-F09E-474B-8A90-4F16D637A42B}"/>
              </a:ext>
            </a:extLst>
          </p:cNvPr>
          <p:cNvSpPr/>
          <p:nvPr/>
        </p:nvSpPr>
        <p:spPr>
          <a:xfrm>
            <a:off x="4373113" y="5143500"/>
            <a:ext cx="13537343" cy="5549853"/>
          </a:xfrm>
          <a:prstGeom prst="rect">
            <a:avLst/>
          </a:prstGeom>
        </p:spPr>
        <p:txBody>
          <a:bodyPr wrap="square">
            <a:spAutoFit/>
          </a:bodyPr>
          <a:lstStyle/>
          <a:p>
            <a:pPr lvl="0" algn="ctr">
              <a:spcAft>
                <a:spcPts val="0"/>
              </a:spcAft>
            </a:pPr>
            <a:r>
              <a:rPr lang="es-MX" sz="4800" dirty="0">
                <a:solidFill>
                  <a:schemeClr val="bg1"/>
                </a:solidFill>
                <a:effectLst>
                  <a:outerShdw blurRad="50800" dist="38100" algn="tr" rotWithShape="0">
                    <a:prstClr val="black">
                      <a:alpha val="40000"/>
                    </a:prstClr>
                  </a:outerShdw>
                </a:effectLst>
                <a:latin typeface="+mj-lt"/>
              </a:rPr>
              <a:t>Señor, te pedimos que nos ilumines para hacer a un lado nuestro egoísmo y acercarnos a Ti, para vivir la gratuidad en todos los aspectos de nuestra vida, con lo creado y con nuestro prójimo. </a:t>
            </a:r>
          </a:p>
          <a:p>
            <a:pPr lvl="0" algn="ctr">
              <a:spcAft>
                <a:spcPts val="0"/>
              </a:spcAft>
            </a:pPr>
            <a:r>
              <a:rPr lang="es-MX" sz="4800" dirty="0">
                <a:solidFill>
                  <a:schemeClr val="bg1"/>
                </a:solidFill>
                <a:effectLst>
                  <a:outerShdw blurRad="50800" dist="38100" algn="tr" rotWithShape="0">
                    <a:prstClr val="black">
                      <a:alpha val="40000"/>
                    </a:prstClr>
                  </a:outerShdw>
                </a:effectLst>
                <a:latin typeface="+mj-lt"/>
              </a:rPr>
              <a:t>Ayúdanos a reconocer nuestros errores para volver a encontrar a Cristo en nuestra vida.</a:t>
            </a:r>
          </a:p>
          <a:p>
            <a:pPr marL="342900" lvl="0" indent="-342900" algn="ctr">
              <a:spcAft>
                <a:spcPts val="0"/>
              </a:spcAft>
              <a:buFont typeface="Wingdings" panose="05000000000000000000" pitchFamily="2" charset="2"/>
              <a:buChar char=""/>
            </a:pPr>
            <a:endParaRPr lang="es-MX" sz="3200" dirty="0">
              <a:solidFill>
                <a:schemeClr val="bg1"/>
              </a:solidFill>
              <a:effectLst>
                <a:outerShdw blurRad="50800" dist="38100" algn="tr" rotWithShape="0">
                  <a:prstClr val="black">
                    <a:alpha val="40000"/>
                  </a:prstClr>
                </a:outerShdw>
              </a:effectLst>
              <a:latin typeface="+mj-lt"/>
            </a:endParaRPr>
          </a:p>
          <a:p>
            <a:pPr marL="342900" lvl="0" indent="-342900" algn="ctr">
              <a:lnSpc>
                <a:spcPct val="115000"/>
              </a:lnSpc>
              <a:spcAft>
                <a:spcPts val="0"/>
              </a:spcAft>
              <a:buFont typeface="Wingdings" panose="05000000000000000000" pitchFamily="2" charset="2"/>
              <a:buChar char=""/>
            </a:pPr>
            <a:endParaRPr lang="es-MX" sz="3200" dirty="0">
              <a:solidFill>
                <a:schemeClr val="bg1"/>
              </a:solidFill>
              <a:effectLst>
                <a:outerShdw blurRad="50800" dist="38100" algn="tr" rotWithShape="0">
                  <a:prstClr val="black">
                    <a:alpha val="40000"/>
                  </a:prstClr>
                </a:outerShdw>
              </a:effectLst>
              <a:latin typeface="+mj-lt"/>
            </a:endParaRPr>
          </a:p>
        </p:txBody>
      </p:sp>
      <p:pic>
        <p:nvPicPr>
          <p:cNvPr id="9" name="Imagen 8">
            <a:extLst>
              <a:ext uri="{FF2B5EF4-FFF2-40B4-BE49-F238E27FC236}">
                <a16:creationId xmlns:a16="http://schemas.microsoft.com/office/drawing/2014/main" xmlns="" id="{B64437E5-0698-45C0-A96F-6606289EB0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3806" y="7761858"/>
            <a:ext cx="2338352" cy="1572931"/>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l="16025"/>
          <a:stretch/>
        </p:blipFill>
        <p:spPr>
          <a:xfrm>
            <a:off x="8458200" y="602650"/>
            <a:ext cx="4713669"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645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TextBox 2"/>
          <p:cNvSpPr txBox="1"/>
          <p:nvPr/>
        </p:nvSpPr>
        <p:spPr>
          <a:xfrm>
            <a:off x="2722160" y="1508823"/>
            <a:ext cx="7850067" cy="1030603"/>
          </a:xfrm>
          <a:prstGeom prst="rect">
            <a:avLst/>
          </a:prstGeom>
        </p:spPr>
        <p:txBody>
          <a:bodyPr vert="horz" wrap="square" lIns="0" tIns="0" rIns="0" bIns="0" rtlCol="0" anchor="t">
            <a:spAutoFit/>
          </a:bodyPr>
          <a:lstStyle/>
          <a:p>
            <a:pPr>
              <a:lnSpc>
                <a:spcPts val="7800"/>
              </a:lnSpc>
            </a:pPr>
            <a:r>
              <a:rPr lang="en-US" sz="8800" spc="60" dirty="0">
                <a:solidFill>
                  <a:srgbClr val="FBFFFF"/>
                </a:solidFill>
                <a:latin typeface="Quando"/>
              </a:rPr>
              <a:t>Comunícate</a:t>
            </a:r>
          </a:p>
        </p:txBody>
      </p:sp>
      <p:grpSp>
        <p:nvGrpSpPr>
          <p:cNvPr id="3" name="Group 3"/>
          <p:cNvGrpSpPr/>
          <p:nvPr/>
        </p:nvGrpSpPr>
        <p:grpSpPr>
          <a:xfrm>
            <a:off x="2583146" y="4518611"/>
            <a:ext cx="11700291" cy="2146664"/>
            <a:chOff x="-853053" y="452548"/>
            <a:chExt cx="15600390" cy="2862218"/>
          </a:xfrm>
        </p:grpSpPr>
        <p:sp>
          <p:nvSpPr>
            <p:cNvPr id="5" name="TextBox 5"/>
            <p:cNvSpPr txBox="1"/>
            <p:nvPr/>
          </p:nvSpPr>
          <p:spPr>
            <a:xfrm>
              <a:off x="3382841" y="452548"/>
              <a:ext cx="11364496" cy="769441"/>
            </a:xfrm>
            <a:prstGeom prst="rect">
              <a:avLst/>
            </a:prstGeom>
          </p:spPr>
          <p:txBody>
            <a:bodyPr lIns="0" tIns="0" rIns="0" bIns="0" rtlCol="0" anchor="t">
              <a:spAutoFit/>
            </a:bodyPr>
            <a:lstStyle/>
            <a:p>
              <a:pPr>
                <a:lnSpc>
                  <a:spcPts val="4500"/>
                </a:lnSpc>
              </a:pPr>
              <a:r>
                <a:rPr lang="en-US" sz="4400" spc="30" dirty="0">
                  <a:solidFill>
                    <a:srgbClr val="FBFFFF"/>
                  </a:solidFill>
                  <a:effectLst>
                    <a:outerShdw blurRad="38100" dist="38100" dir="2700000" algn="tl">
                      <a:srgbClr val="000000">
                        <a:alpha val="43137"/>
                      </a:srgbClr>
                    </a:outerShdw>
                  </a:effectLst>
                  <a:latin typeface="Montserrat"/>
                </a:rPr>
                <a:t>info@cefasmx.org</a:t>
              </a:r>
            </a:p>
          </p:txBody>
        </p:sp>
        <p:sp>
          <p:nvSpPr>
            <p:cNvPr id="6" name="TextBox 6"/>
            <p:cNvSpPr txBox="1"/>
            <p:nvPr/>
          </p:nvSpPr>
          <p:spPr>
            <a:xfrm>
              <a:off x="0" y="2472351"/>
              <a:ext cx="11364496" cy="717127"/>
            </a:xfrm>
            <a:prstGeom prst="rect">
              <a:avLst/>
            </a:prstGeom>
          </p:spPr>
          <p:txBody>
            <a:bodyPr lIns="0" tIns="0" rIns="0" bIns="0" rtlCol="0" anchor="t">
              <a:spAutoFit/>
            </a:bodyPr>
            <a:lstStyle/>
            <a:p>
              <a:pPr>
                <a:lnSpc>
                  <a:spcPts val="4420"/>
                </a:lnSpc>
              </a:pPr>
              <a:endParaRPr lang="en-US" sz="3400" spc="102" dirty="0">
                <a:solidFill>
                  <a:srgbClr val="FBFFFF"/>
                </a:solidFill>
                <a:latin typeface="Montserrat Bold Italics"/>
              </a:endParaRPr>
            </a:p>
          </p:txBody>
        </p:sp>
        <p:sp>
          <p:nvSpPr>
            <p:cNvPr id="7" name="TextBox 7"/>
            <p:cNvSpPr txBox="1"/>
            <p:nvPr/>
          </p:nvSpPr>
          <p:spPr>
            <a:xfrm>
              <a:off x="-853053" y="2545325"/>
              <a:ext cx="11364496" cy="769441"/>
            </a:xfrm>
            <a:prstGeom prst="rect">
              <a:avLst/>
            </a:prstGeom>
          </p:spPr>
          <p:txBody>
            <a:bodyPr lIns="0" tIns="0" rIns="0" bIns="0" rtlCol="0" anchor="t">
              <a:spAutoFit/>
            </a:bodyPr>
            <a:lstStyle/>
            <a:p>
              <a:pPr>
                <a:lnSpc>
                  <a:spcPts val="4500"/>
                </a:lnSpc>
              </a:pPr>
              <a:r>
                <a:rPr lang="en-US" sz="4400" spc="30" dirty="0">
                  <a:solidFill>
                    <a:srgbClr val="FBFFFF"/>
                  </a:solidFill>
                  <a:effectLst>
                    <a:outerShdw blurRad="38100" dist="38100" dir="2700000" algn="tl">
                      <a:srgbClr val="000000">
                        <a:alpha val="43137"/>
                      </a:srgbClr>
                    </a:outerShdw>
                  </a:effectLst>
                  <a:latin typeface="Montserrat"/>
                </a:rPr>
                <a:t>81- 8368 - 0037</a:t>
              </a:r>
            </a:p>
          </p:txBody>
        </p:sp>
      </p:grpSp>
      <p:sp>
        <p:nvSpPr>
          <p:cNvPr id="11" name="AutoShape 11"/>
          <p:cNvSpPr/>
          <p:nvPr/>
        </p:nvSpPr>
        <p:spPr>
          <a:xfrm>
            <a:off x="11544311" y="51910"/>
            <a:ext cx="735801" cy="10287000"/>
          </a:xfrm>
          <a:prstGeom prst="rect">
            <a:avLst/>
          </a:prstGeom>
          <a:solidFill>
            <a:srgbClr val="008037"/>
          </a:solidFill>
        </p:spPr>
      </p:sp>
      <p:pic>
        <p:nvPicPr>
          <p:cNvPr id="1030" name="Picture 6" descr="Iconos de computadora de desarrollo web nombre de dominio, sitio ...">
            <a:extLst>
              <a:ext uri="{FF2B5EF4-FFF2-40B4-BE49-F238E27FC236}">
                <a16:creationId xmlns:a16="http://schemas.microsoft.com/office/drawing/2014/main" xmlns="" id="{E17E69EE-26E4-4886-AD4C-4C0AE0E9409E}"/>
              </a:ext>
            </a:extLst>
          </p:cNvPr>
          <p:cNvPicPr>
            <a:picLocks noChangeAspect="1" noChangeArrowheads="1"/>
          </p:cNvPicPr>
          <p:nvPr/>
        </p:nvPicPr>
        <p:blipFill>
          <a:blip r:embed="rId3"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1163313" y="8351494"/>
            <a:ext cx="1280601" cy="1280601"/>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xmlns="" id="{42083472-EE17-4B52-8163-BA7F7D8A27BB}"/>
              </a:ext>
            </a:extLst>
          </p:cNvPr>
          <p:cNvSpPr txBox="1"/>
          <p:nvPr/>
        </p:nvSpPr>
        <p:spPr>
          <a:xfrm>
            <a:off x="2646669" y="8701741"/>
            <a:ext cx="4395691" cy="769441"/>
          </a:xfrm>
          <a:prstGeom prst="rect">
            <a:avLst/>
          </a:prstGeom>
          <a:noFill/>
        </p:spPr>
        <p:txBody>
          <a:bodyPr wrap="none" rtlCol="0">
            <a:spAutoFit/>
          </a:bodyPr>
          <a:lstStyle/>
          <a:p>
            <a:r>
              <a:rPr lang="es-MX" sz="4400" dirty="0">
                <a:solidFill>
                  <a:schemeClr val="bg1"/>
                </a:solidFill>
                <a:hlinkClick r:id="rId4"/>
              </a:rPr>
              <a:t>www.cefasmx.org</a:t>
            </a:r>
            <a:r>
              <a:rPr lang="es-MX" sz="4400" dirty="0">
                <a:solidFill>
                  <a:schemeClr val="bg1"/>
                </a:solidFill>
              </a:rPr>
              <a:t> </a:t>
            </a:r>
          </a:p>
        </p:txBody>
      </p:sp>
      <p:sp>
        <p:nvSpPr>
          <p:cNvPr id="16" name="Rectángulo 15">
            <a:extLst>
              <a:ext uri="{FF2B5EF4-FFF2-40B4-BE49-F238E27FC236}">
                <a16:creationId xmlns:a16="http://schemas.microsoft.com/office/drawing/2014/main" xmlns="" id="{9C23589E-B15D-48B4-A831-B24BA570CBB6}"/>
              </a:ext>
            </a:extLst>
          </p:cNvPr>
          <p:cNvSpPr/>
          <p:nvPr/>
        </p:nvSpPr>
        <p:spPr>
          <a:xfrm>
            <a:off x="5425969" y="7536498"/>
            <a:ext cx="6250265" cy="584775"/>
          </a:xfrm>
          <a:prstGeom prst="rect">
            <a:avLst/>
          </a:prstGeom>
        </p:spPr>
        <p:txBody>
          <a:bodyPr wrap="square">
            <a:spAutoFit/>
          </a:bodyPr>
          <a:lstStyle/>
          <a:p>
            <a:r>
              <a:rPr lang="es-MX" sz="3200" dirty="0">
                <a:hlinkClick r:id="rId5"/>
              </a:rPr>
              <a:t>/CentroEstudiosFamiliaresSociales/</a:t>
            </a:r>
            <a:endParaRPr lang="es-MX" sz="3200" dirty="0"/>
          </a:p>
        </p:txBody>
      </p:sp>
      <p:pic>
        <p:nvPicPr>
          <p:cNvPr id="1034" name="Picture 10" descr="Icono Del Teléfono En Negro Con Las Ondas Ilustración del Vector ...">
            <a:extLst>
              <a:ext uri="{FF2B5EF4-FFF2-40B4-BE49-F238E27FC236}">
                <a16:creationId xmlns:a16="http://schemas.microsoft.com/office/drawing/2014/main" xmlns="" id="{D821602B-C7E8-4F32-AE49-8EFA69876F34}"/>
              </a:ext>
            </a:extLst>
          </p:cNvPr>
          <p:cNvPicPr>
            <a:picLocks noChangeAspect="1" noChangeArrowheads="1"/>
          </p:cNvPicPr>
          <p:nvPr/>
        </p:nvPicPr>
        <p:blipFill>
          <a:blip r:embed="rId6"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990865" y="5662085"/>
            <a:ext cx="1280602" cy="12806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rreo electrónico con at - Iconos gratis de interfaz">
            <a:extLst>
              <a:ext uri="{FF2B5EF4-FFF2-40B4-BE49-F238E27FC236}">
                <a16:creationId xmlns:a16="http://schemas.microsoft.com/office/drawing/2014/main" xmlns="" id="{5D393407-4BCD-4BCA-94B2-CCF0ED59D605}"/>
              </a:ext>
            </a:extLst>
          </p:cNvPr>
          <p:cNvPicPr>
            <a:picLocks noChangeAspect="1" noChangeArrowheads="1"/>
          </p:cNvPicPr>
          <p:nvPr/>
        </p:nvPicPr>
        <p:blipFill>
          <a:blip r:embed="rId7"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3853237" y="4085029"/>
            <a:ext cx="1353934" cy="13539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acebook - Iconos gratis de redes sociales">
            <a:extLst>
              <a:ext uri="{FF2B5EF4-FFF2-40B4-BE49-F238E27FC236}">
                <a16:creationId xmlns:a16="http://schemas.microsoft.com/office/drawing/2014/main" xmlns="" id="{BFEC5DD0-2CA4-4FBC-99F5-E518902BA8AE}"/>
              </a:ext>
            </a:extLst>
          </p:cNvPr>
          <p:cNvPicPr>
            <a:picLocks noChangeAspect="1" noChangeArrowheads="1"/>
          </p:cNvPicPr>
          <p:nvPr/>
        </p:nvPicPr>
        <p:blipFill rotWithShape="1">
          <a:blip r:embed="rId8"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bwMode="auto">
          <a:xfrm>
            <a:off x="3853237" y="7065170"/>
            <a:ext cx="1317267" cy="13975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229129" y="0"/>
            <a:ext cx="5983705" cy="10306126"/>
          </a:xfrm>
          <a:prstGeom prst="rect">
            <a:avLst/>
          </a:prstGeom>
          <a:ln>
            <a:noFill/>
          </a:ln>
          <a:effectLst>
            <a:outerShdw blurRad="292100" dist="139700" dir="2700000" algn="tl" rotWithShape="0">
              <a:srgbClr val="333333">
                <a:alpha val="65000"/>
              </a:srgbClr>
            </a:outerShdw>
          </a:effectLst>
        </p:spPr>
      </p:pic>
      <p:sp>
        <p:nvSpPr>
          <p:cNvPr id="8" name="CuadroTexto 7">
            <a:extLst>
              <a:ext uri="{FF2B5EF4-FFF2-40B4-BE49-F238E27FC236}">
                <a16:creationId xmlns:a16="http://schemas.microsoft.com/office/drawing/2014/main" xmlns="" id="{AC3D70C3-8437-469D-9382-35C0DEAF2BF9}"/>
              </a:ext>
            </a:extLst>
          </p:cNvPr>
          <p:cNvSpPr txBox="1"/>
          <p:nvPr/>
        </p:nvSpPr>
        <p:spPr>
          <a:xfrm>
            <a:off x="980035" y="2798357"/>
            <a:ext cx="9707401" cy="830997"/>
          </a:xfrm>
          <a:prstGeom prst="rect">
            <a:avLst/>
          </a:prstGeom>
          <a:noFill/>
        </p:spPr>
        <p:txBody>
          <a:bodyPr wrap="none" rtlCol="0">
            <a:spAutoFit/>
          </a:bodyPr>
          <a:lstStyle/>
          <a:p>
            <a:r>
              <a:rPr lang="es-MX" sz="4800" b="1" dirty="0">
                <a:solidFill>
                  <a:schemeClr val="bg1">
                    <a:lumMod val="95000"/>
                  </a:schemeClr>
                </a:solidFill>
                <a:effectLst>
                  <a:outerShdw blurRad="38100" dist="38100" dir="2700000" algn="tl">
                    <a:srgbClr val="000000">
                      <a:alpha val="43137"/>
                    </a:srgbClr>
                  </a:outerShdw>
                </a:effectLst>
              </a:rPr>
              <a:t>¡Nos interesa conocer tu experiencia!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376184" y="-3359"/>
            <a:ext cx="5867410" cy="10290359"/>
          </a:xfrm>
          <a:prstGeom prst="rect">
            <a:avLst/>
          </a:prstGeom>
          <a:solidFill>
            <a:srgbClr val="FBFFFF"/>
          </a:solidFill>
        </p:spPr>
      </p:sp>
      <p:sp>
        <p:nvSpPr>
          <p:cNvPr id="3" name="AutoShape 3"/>
          <p:cNvSpPr/>
          <p:nvPr/>
        </p:nvSpPr>
        <p:spPr>
          <a:xfrm>
            <a:off x="4329921" y="0"/>
            <a:ext cx="1161305" cy="10287000"/>
          </a:xfrm>
          <a:prstGeom prst="rect">
            <a:avLst/>
          </a:prstGeom>
          <a:solidFill>
            <a:srgbClr val="008037"/>
          </a:solidFill>
        </p:spPr>
      </p:sp>
      <p:pic>
        <p:nvPicPr>
          <p:cNvPr id="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553309" y="419100"/>
            <a:ext cx="2847120" cy="2156909"/>
          </a:xfrm>
          <a:prstGeom prst="rect">
            <a:avLst/>
          </a:prstGeom>
          <a:ln>
            <a:noFill/>
          </a:ln>
          <a:effectLst>
            <a:outerShdw blurRad="292100" dist="139700" dir="2700000" algn="tl" rotWithShape="0">
              <a:srgbClr val="333333">
                <a:alpha val="65000"/>
              </a:srgbClr>
            </a:outerShdw>
          </a:effectLst>
        </p:spPr>
      </p:pic>
      <p:sp>
        <p:nvSpPr>
          <p:cNvPr id="6" name="Rectángulo 5">
            <a:extLst>
              <a:ext uri="{FF2B5EF4-FFF2-40B4-BE49-F238E27FC236}">
                <a16:creationId xmlns:a16="http://schemas.microsoft.com/office/drawing/2014/main" xmlns="" id="{B2D070BB-4CDB-436B-8ED1-030C88297E5B}"/>
              </a:ext>
            </a:extLst>
          </p:cNvPr>
          <p:cNvSpPr/>
          <p:nvPr/>
        </p:nvSpPr>
        <p:spPr>
          <a:xfrm>
            <a:off x="5845478" y="391633"/>
            <a:ext cx="12442522" cy="9481057"/>
          </a:xfrm>
          <a:prstGeom prst="rect">
            <a:avLst/>
          </a:prstGeom>
        </p:spPr>
        <p:txBody>
          <a:bodyPr wrap="square">
            <a:spAutoFit/>
          </a:bodyPr>
          <a:lstStyle/>
          <a:p>
            <a:pPr marL="45720" lvl="0">
              <a:lnSpc>
                <a:spcPct val="120000"/>
              </a:lnSpc>
              <a:buClr>
                <a:schemeClr val="accent6">
                  <a:lumMod val="75000"/>
                </a:schemeClr>
              </a:buClr>
              <a:buSzPct val="130000"/>
              <a:defRPr/>
            </a:pPr>
            <a:r>
              <a:rPr lang="es-MX" sz="3600" i="1" dirty="0">
                <a:solidFill>
                  <a:schemeClr val="bg1"/>
                </a:solidFill>
                <a:cs typeface="Arial" panose="020B0604020202020204" pitchFamily="34" charset="0"/>
              </a:rPr>
              <a:t>Este subsidio es para una reflexión personal, en comunidad,                            en la familia o con algún equipo o grupo.                                              Si se utiliza para una exposición y desea mayor información sobre el contenido, por favor comuníquese.</a:t>
            </a:r>
          </a:p>
          <a:p>
            <a:pPr marL="502920" lvl="0" indent="-457200">
              <a:spcBef>
                <a:spcPct val="20000"/>
              </a:spcBef>
              <a:spcAft>
                <a:spcPts val="300"/>
              </a:spcAft>
              <a:buClr>
                <a:srgbClr val="C00000"/>
              </a:buClr>
              <a:buSzPct val="130000"/>
              <a:buFont typeface="Wingdings" panose="05000000000000000000" pitchFamily="2" charset="2"/>
              <a:buChar char="§"/>
              <a:defRPr/>
            </a:pPr>
            <a:endParaRPr lang="es-MX" sz="2400" i="1" dirty="0">
              <a:solidFill>
                <a:schemeClr val="bg1"/>
              </a:solidFill>
              <a:cs typeface="Arial" panose="020B0604020202020204" pitchFamily="34" charset="0"/>
            </a:endParaRPr>
          </a:p>
          <a:p>
            <a:pPr marL="617220" lvl="0" indent="-571500">
              <a:spcBef>
                <a:spcPct val="20000"/>
              </a:spcBef>
              <a:spcAft>
                <a:spcPts val="300"/>
              </a:spcAft>
              <a:buClr>
                <a:schemeClr val="bg1"/>
              </a:buClr>
              <a:buSzPct val="130000"/>
              <a:buFont typeface="Wingdings" panose="05000000000000000000" pitchFamily="2" charset="2"/>
              <a:buChar char="ü"/>
              <a:defRPr/>
            </a:pPr>
            <a:r>
              <a:rPr lang="es-MX" sz="3600" i="1" dirty="0">
                <a:solidFill>
                  <a:schemeClr val="bg1"/>
                </a:solidFill>
                <a:cs typeface="Arial" panose="020B0604020202020204" pitchFamily="34" charset="0"/>
              </a:rPr>
              <a:t>El block de notas incluye referencias citas bibliográficas.</a:t>
            </a:r>
          </a:p>
          <a:p>
            <a:pPr marL="617220" lvl="0" indent="-571500">
              <a:spcBef>
                <a:spcPct val="20000"/>
              </a:spcBef>
              <a:spcAft>
                <a:spcPts val="300"/>
              </a:spcAft>
              <a:buClr>
                <a:schemeClr val="bg1"/>
              </a:buClr>
              <a:buSzPct val="130000"/>
              <a:buFont typeface="Wingdings" panose="05000000000000000000" pitchFamily="2" charset="2"/>
              <a:buChar char="ü"/>
              <a:defRPr/>
            </a:pPr>
            <a:r>
              <a:rPr lang="es-MX" sz="3600" dirty="0">
                <a:solidFill>
                  <a:schemeClr val="bg1"/>
                </a:solidFill>
                <a:cs typeface="Arial" panose="020B0604020202020204" pitchFamily="34" charset="0"/>
              </a:rPr>
              <a:t>La catequesis y homilías del Papa Francisco, el Catecismo, el YOUCAT, DOCAT y “La vida después de la pandemia”, son las fuentes del contenido. Las imágenes son de la red.</a:t>
            </a:r>
          </a:p>
          <a:p>
            <a:pPr marL="617220" lvl="0" indent="-571500">
              <a:spcBef>
                <a:spcPct val="20000"/>
              </a:spcBef>
              <a:spcAft>
                <a:spcPts val="300"/>
              </a:spcAft>
              <a:buClr>
                <a:schemeClr val="bg1"/>
              </a:buClr>
              <a:buSzPct val="130000"/>
              <a:buFont typeface="Wingdings" panose="05000000000000000000" pitchFamily="2" charset="2"/>
              <a:buChar char="ü"/>
              <a:defRPr/>
            </a:pPr>
            <a:r>
              <a:rPr lang="es-MX" sz="3600" dirty="0">
                <a:solidFill>
                  <a:schemeClr val="bg1"/>
                </a:solidFill>
                <a:cs typeface="Arial" panose="020B0604020202020204" pitchFamily="34" charset="0"/>
              </a:rPr>
              <a:t>Actualización: Graciela G. de Madero, Patricia Moser de Madero y Lourdes D. de Clariond.</a:t>
            </a:r>
          </a:p>
          <a:p>
            <a:pPr marL="617220" lvl="0" indent="-571500">
              <a:spcBef>
                <a:spcPct val="20000"/>
              </a:spcBef>
              <a:spcAft>
                <a:spcPts val="300"/>
              </a:spcAft>
              <a:buClr>
                <a:schemeClr val="bg1"/>
              </a:buClr>
              <a:buSzPct val="130000"/>
              <a:buFont typeface="Wingdings" panose="05000000000000000000" pitchFamily="2" charset="2"/>
              <a:buChar char="ü"/>
              <a:defRPr/>
            </a:pPr>
            <a:r>
              <a:rPr lang="es-MX" sz="3600" dirty="0">
                <a:solidFill>
                  <a:schemeClr val="bg1"/>
                </a:solidFill>
                <a:cs typeface="Arial" panose="020B0604020202020204" pitchFamily="34" charset="0"/>
              </a:rPr>
              <a:t>Fecha: octubre 2020</a:t>
            </a:r>
          </a:p>
          <a:p>
            <a:pPr marL="617220" lvl="0" indent="-571500">
              <a:spcBef>
                <a:spcPct val="20000"/>
              </a:spcBef>
              <a:spcAft>
                <a:spcPts val="300"/>
              </a:spcAft>
              <a:buClr>
                <a:schemeClr val="bg1"/>
              </a:buClr>
              <a:buSzPct val="130000"/>
              <a:buFont typeface="Wingdings" panose="05000000000000000000" pitchFamily="2" charset="2"/>
              <a:buChar char="ü"/>
              <a:defRPr/>
            </a:pPr>
            <a:r>
              <a:rPr lang="es-MX" sz="3600" dirty="0">
                <a:solidFill>
                  <a:schemeClr val="bg1"/>
                </a:solidFill>
                <a:cs typeface="Arial" panose="020B0604020202020204" pitchFamily="34" charset="0"/>
              </a:rPr>
              <a:t>Esta presentación NO pretende ser un tratado completo sobre el tema, sino un esquema, modificable, de apoyo para facilitar su exposición en una actividad de formación.  </a:t>
            </a:r>
          </a:p>
        </p:txBody>
      </p:sp>
      <p:pic>
        <p:nvPicPr>
          <p:cNvPr id="2056" name="Picture 8" descr="Resultado de imagen para logo fidei">
            <a:extLst>
              <a:ext uri="{FF2B5EF4-FFF2-40B4-BE49-F238E27FC236}">
                <a16:creationId xmlns:a16="http://schemas.microsoft.com/office/drawing/2014/main" xmlns="" id="{B9CB3B76-3D9D-40D1-BB18-BD5F684ED9C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466"/>
          <a:stretch/>
        </p:blipFill>
        <p:spPr bwMode="auto">
          <a:xfrm>
            <a:off x="-123061" y="5448300"/>
            <a:ext cx="4247110" cy="2810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58EA9DB6-1BDC-40A7-9C9F-401E22C5809D}"/>
              </a:ext>
            </a:extLst>
          </p:cNvPr>
          <p:cNvSpPr/>
          <p:nvPr/>
        </p:nvSpPr>
        <p:spPr>
          <a:xfrm>
            <a:off x="-228600" y="9130540"/>
            <a:ext cx="4658135" cy="523220"/>
          </a:xfrm>
          <a:prstGeom prst="rect">
            <a:avLst/>
          </a:prstGeom>
        </p:spPr>
        <p:txBody>
          <a:bodyPr wrap="none">
            <a:spAutoFit/>
          </a:bodyPr>
          <a:lstStyle/>
          <a:p>
            <a:r>
              <a:rPr lang="es-MX" sz="2800" dirty="0">
                <a:hlinkClick r:id="rId5"/>
              </a:rPr>
              <a:t>   https://www.fideionline.org/</a:t>
            </a:r>
            <a:endParaRPr lang="es-MX" sz="2800" dirty="0"/>
          </a:p>
        </p:txBody>
      </p:sp>
      <p:sp>
        <p:nvSpPr>
          <p:cNvPr id="8" name="Rectángulo 7">
            <a:extLst>
              <a:ext uri="{FF2B5EF4-FFF2-40B4-BE49-F238E27FC236}">
                <a16:creationId xmlns:a16="http://schemas.microsoft.com/office/drawing/2014/main" xmlns="" id="{3B240A11-A8F0-4CA4-8037-D74CFA9853C8}"/>
              </a:ext>
            </a:extLst>
          </p:cNvPr>
          <p:cNvSpPr/>
          <p:nvPr/>
        </p:nvSpPr>
        <p:spPr>
          <a:xfrm>
            <a:off x="-81863" y="3234736"/>
            <a:ext cx="4247109" cy="2031325"/>
          </a:xfrm>
          <a:prstGeom prst="rect">
            <a:avLst/>
          </a:prstGeom>
        </p:spPr>
        <p:txBody>
          <a:bodyPr wrap="square">
            <a:spAutoFit/>
          </a:bodyPr>
          <a:lstStyle/>
          <a:p>
            <a:pPr algn="ctr"/>
            <a:r>
              <a:rPr lang="es-MX" sz="4200" b="1" dirty="0">
                <a:solidFill>
                  <a:srgbClr val="00B050"/>
                </a:solidFill>
                <a:effectLst>
                  <a:outerShdw blurRad="38100" dist="38100" dir="2700000" algn="tl">
                    <a:srgbClr val="000000">
                      <a:alpha val="43137"/>
                    </a:srgbClr>
                  </a:outerShdw>
                </a:effectLst>
              </a:rPr>
              <a:t>“Lo nuestro es </a:t>
            </a:r>
            <a:r>
              <a:rPr lang="es-MX" sz="4100" b="1" dirty="0">
                <a:solidFill>
                  <a:srgbClr val="00B050"/>
                </a:solidFill>
                <a:effectLst>
                  <a:outerShdw blurRad="38100" dist="38100" dir="2700000" algn="tl">
                    <a:srgbClr val="000000">
                      <a:alpha val="43137"/>
                    </a:srgbClr>
                  </a:outerShdw>
                </a:effectLst>
              </a:rPr>
              <a:t>EVANGELIZAR… </a:t>
            </a:r>
            <a:r>
              <a:rPr lang="es-MX" sz="4200" b="1" dirty="0">
                <a:solidFill>
                  <a:srgbClr val="00B050"/>
                </a:solidFill>
                <a:effectLst>
                  <a:outerShdw blurRad="38100" dist="38100" dir="2700000" algn="tl">
                    <a:srgbClr val="000000">
                      <a:alpha val="43137"/>
                    </a:srgbClr>
                  </a:outerShdw>
                </a:effectLst>
              </a:rPr>
              <a:t>nada más” </a:t>
            </a:r>
          </a:p>
        </p:txBody>
      </p:sp>
    </p:spTree>
    <p:extLst>
      <p:ext uri="{BB962C8B-B14F-4D97-AF65-F5344CB8AC3E}">
        <p14:creationId xmlns:p14="http://schemas.microsoft.com/office/powerpoint/2010/main" val="309867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12192" y="0"/>
            <a:ext cx="3236534" cy="10348416"/>
          </a:xfrm>
          <a:prstGeom prst="rect">
            <a:avLst/>
          </a:prstGeom>
          <a:solidFill>
            <a:srgbClr val="FBFFFF"/>
          </a:solidFill>
        </p:spPr>
      </p:sp>
      <p:sp>
        <p:nvSpPr>
          <p:cNvPr id="3" name="AutoShape 3"/>
          <p:cNvSpPr/>
          <p:nvPr/>
        </p:nvSpPr>
        <p:spPr>
          <a:xfrm>
            <a:off x="3229271" y="-61416"/>
            <a:ext cx="734721" cy="10328720"/>
          </a:xfrm>
          <a:prstGeom prst="rect">
            <a:avLst/>
          </a:prstGeom>
          <a:solidFill>
            <a:srgbClr val="008037"/>
          </a:solidFill>
        </p:spPr>
      </p:sp>
      <p:pic>
        <p:nvPicPr>
          <p:cNvPr id="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42031" y="433060"/>
            <a:ext cx="2847120" cy="2156909"/>
          </a:xfrm>
          <a:prstGeom prst="rect">
            <a:avLst/>
          </a:prstGeom>
          <a:ln>
            <a:noFill/>
          </a:ln>
          <a:effectLst>
            <a:outerShdw blurRad="292100" dist="139700" dir="2700000" algn="tl" rotWithShape="0">
              <a:srgbClr val="333333">
                <a:alpha val="65000"/>
              </a:srgbClr>
            </a:outerShdw>
          </a:effectLst>
        </p:spPr>
      </p:pic>
      <p:sp>
        <p:nvSpPr>
          <p:cNvPr id="7" name="Rectángulo 6">
            <a:extLst>
              <a:ext uri="{FF2B5EF4-FFF2-40B4-BE49-F238E27FC236}">
                <a16:creationId xmlns:a16="http://schemas.microsoft.com/office/drawing/2014/main" xmlns="" id="{CCB77755-F09E-474B-8A90-4F16D637A42B}"/>
              </a:ext>
            </a:extLst>
          </p:cNvPr>
          <p:cNvSpPr/>
          <p:nvPr/>
        </p:nvSpPr>
        <p:spPr>
          <a:xfrm>
            <a:off x="4828339" y="3224926"/>
            <a:ext cx="5370644" cy="6272423"/>
          </a:xfrm>
          <a:prstGeom prst="rect">
            <a:avLst/>
          </a:prstGeom>
        </p:spPr>
        <p:txBody>
          <a:bodyPr wrap="square">
            <a:spAutoFit/>
          </a:bodyPr>
          <a:lstStyle/>
          <a:p>
            <a:pPr algn="ctr">
              <a:lnSpc>
                <a:spcPct val="115000"/>
              </a:lnSpc>
            </a:pPr>
            <a:r>
              <a:rPr lang="es-MX" sz="4400" dirty="0"/>
              <a:t>Tendemos a dar para recibir… </a:t>
            </a:r>
          </a:p>
          <a:p>
            <a:pPr algn="ctr">
              <a:lnSpc>
                <a:spcPct val="115000"/>
              </a:lnSpc>
            </a:pPr>
            <a:r>
              <a:rPr lang="es-MX" sz="4400" dirty="0"/>
              <a:t>En el Reino de Dios ese intercambio </a:t>
            </a:r>
          </a:p>
          <a:p>
            <a:pPr algn="ctr">
              <a:lnSpc>
                <a:spcPct val="115000"/>
              </a:lnSpc>
            </a:pPr>
            <a:r>
              <a:rPr lang="es-MX" sz="4400" dirty="0"/>
              <a:t>no sirve porque </a:t>
            </a:r>
          </a:p>
          <a:p>
            <a:pPr algn="ctr">
              <a:lnSpc>
                <a:spcPct val="115000"/>
              </a:lnSpc>
            </a:pPr>
            <a:r>
              <a:rPr lang="es-MX" sz="4400" dirty="0"/>
              <a:t>Dios nos da gratis </a:t>
            </a:r>
          </a:p>
          <a:p>
            <a:pPr algn="ctr">
              <a:lnSpc>
                <a:spcPct val="115000"/>
              </a:lnSpc>
            </a:pPr>
            <a:r>
              <a:rPr lang="es-MX" sz="4400" dirty="0"/>
              <a:t>lo que realmente necesitamos. </a:t>
            </a:r>
            <a:endParaRPr lang="es-MX" sz="4400" dirty="0">
              <a:solidFill>
                <a:prstClr val="white"/>
              </a:solidFill>
              <a:latin typeface="Times New Roman" panose="02020603050405020304" pitchFamily="18" charset="0"/>
              <a:ea typeface="Times New Roman" panose="02020603050405020304" pitchFamily="18" charset="0"/>
            </a:endParaRPr>
          </a:p>
        </p:txBody>
      </p:sp>
      <p:pic>
        <p:nvPicPr>
          <p:cNvPr id="9" name="Imagen 8">
            <a:extLst>
              <a:ext uri="{FF2B5EF4-FFF2-40B4-BE49-F238E27FC236}">
                <a16:creationId xmlns:a16="http://schemas.microsoft.com/office/drawing/2014/main" xmlns="" id="{B64437E5-0698-45C0-A96F-6606289EB0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6415" y="7924418"/>
            <a:ext cx="2338352" cy="1572931"/>
          </a:xfrm>
          <a:prstGeom prst="rect">
            <a:avLst/>
          </a:prstGeom>
          <a:ln>
            <a:noFill/>
          </a:ln>
          <a:effectLst>
            <a:outerShdw blurRad="292100" dist="139700" dir="2700000" algn="tl" rotWithShape="0">
              <a:srgbClr val="333333">
                <a:alpha val="65000"/>
              </a:srgbClr>
            </a:outerShdw>
          </a:effectLst>
        </p:spPr>
      </p:pic>
      <p:sp>
        <p:nvSpPr>
          <p:cNvPr id="10" name="Rectángulo 9">
            <a:extLst>
              <a:ext uri="{FF2B5EF4-FFF2-40B4-BE49-F238E27FC236}">
                <a16:creationId xmlns:a16="http://schemas.microsoft.com/office/drawing/2014/main" xmlns="" id="{CCB77755-F09E-474B-8A90-4F16D637A42B}"/>
              </a:ext>
            </a:extLst>
          </p:cNvPr>
          <p:cNvSpPr/>
          <p:nvPr/>
        </p:nvSpPr>
        <p:spPr>
          <a:xfrm>
            <a:off x="4724400" y="666872"/>
            <a:ext cx="12343363" cy="1737463"/>
          </a:xfrm>
          <a:prstGeom prst="rect">
            <a:avLst/>
          </a:prstGeom>
        </p:spPr>
        <p:txBody>
          <a:bodyPr wrap="square">
            <a:spAutoFit/>
          </a:bodyPr>
          <a:lstStyle/>
          <a:p>
            <a:pPr algn="ctr">
              <a:lnSpc>
                <a:spcPct val="115000"/>
              </a:lnSpc>
            </a:pPr>
            <a:r>
              <a:rPr lang="es-MX" sz="4800" dirty="0">
                <a:effectLst>
                  <a:outerShdw blurRad="38100" dist="38100" dir="2700000" algn="tl">
                    <a:srgbClr val="000000">
                      <a:alpha val="43137"/>
                    </a:srgbClr>
                  </a:outerShdw>
                </a:effectLst>
              </a:rPr>
              <a:t>Actitud personal que conduce a realizar actos a favor de otros de manera desinteresada.</a:t>
            </a:r>
            <a:endParaRPr lang="es-MX" sz="4800" dirty="0">
              <a:solidFill>
                <a:prstClr val="whit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TextBox 5"/>
          <p:cNvSpPr txBox="1"/>
          <p:nvPr/>
        </p:nvSpPr>
        <p:spPr>
          <a:xfrm>
            <a:off x="-2698914" y="4213722"/>
            <a:ext cx="8658746" cy="851067"/>
          </a:xfrm>
          <a:prstGeom prst="rect">
            <a:avLst/>
          </a:prstGeom>
        </p:spPr>
        <p:txBody>
          <a:bodyPr wrap="square" lIns="0" tIns="0" rIns="0" bIns="0" rtlCol="0" anchor="t">
            <a:spAutoFit/>
          </a:bodyPr>
          <a:lstStyle/>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   </a:t>
            </a:r>
            <a:r>
              <a:rPr lang="en-US" sz="4200" b="1" spc="108" dirty="0">
                <a:solidFill>
                  <a:srgbClr val="7030A0"/>
                </a:solidFill>
                <a:effectLst>
                  <a:outerShdw blurRad="38100" dist="38100" dir="2700000" algn="tl">
                    <a:srgbClr val="000000">
                      <a:alpha val="43137"/>
                    </a:srgbClr>
                  </a:outerShdw>
                </a:effectLst>
                <a:latin typeface="Quando Italics"/>
              </a:rPr>
              <a:t>¿QUÉ ES?</a:t>
            </a:r>
          </a:p>
        </p:txBody>
      </p:sp>
      <p:pic>
        <p:nvPicPr>
          <p:cNvPr id="13" name="Imagen 12">
            <a:extLst>
              <a:ext uri="{FF2B5EF4-FFF2-40B4-BE49-F238E27FC236}">
                <a16:creationId xmlns:a16="http://schemas.microsoft.com/office/drawing/2014/main" xmlns="" id="{DA8ACEBA-2613-4AD4-9387-593A8F745B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65955" y="2857500"/>
            <a:ext cx="6994985" cy="6994985"/>
          </a:xfrm>
          <a:prstGeom prst="rect">
            <a:avLst/>
          </a:prstGeom>
        </p:spPr>
      </p:pic>
    </p:spTree>
    <p:extLst>
      <p:ext uri="{BB962C8B-B14F-4D97-AF65-F5344CB8AC3E}">
        <p14:creationId xmlns:p14="http://schemas.microsoft.com/office/powerpoint/2010/main" val="406098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13545290" y="19015"/>
            <a:ext cx="4764538" cy="10416328"/>
          </a:xfrm>
          <a:prstGeom prst="rect">
            <a:avLst/>
          </a:prstGeom>
          <a:solidFill>
            <a:srgbClr val="8C52FF">
              <a:alpha val="75686"/>
            </a:srgbClr>
          </a:solidFill>
        </p:spPr>
      </p:sp>
      <p:sp>
        <p:nvSpPr>
          <p:cNvPr id="3" name="AutoShape 3"/>
          <p:cNvSpPr/>
          <p:nvPr/>
        </p:nvSpPr>
        <p:spPr>
          <a:xfrm>
            <a:off x="8224614" y="0"/>
            <a:ext cx="4764538" cy="10416328"/>
          </a:xfrm>
          <a:prstGeom prst="rect">
            <a:avLst/>
          </a:prstGeom>
          <a:solidFill>
            <a:srgbClr val="FBFFFF">
              <a:alpha val="60000"/>
            </a:srgbClr>
          </a:solidFill>
        </p:spPr>
      </p:sp>
      <p:sp>
        <p:nvSpPr>
          <p:cNvPr id="4" name="AutoShape 4"/>
          <p:cNvSpPr/>
          <p:nvPr/>
        </p:nvSpPr>
        <p:spPr>
          <a:xfrm>
            <a:off x="3460076" y="0"/>
            <a:ext cx="4764538" cy="10435343"/>
          </a:xfrm>
          <a:prstGeom prst="rect">
            <a:avLst/>
          </a:prstGeom>
          <a:solidFill>
            <a:srgbClr val="008037">
              <a:alpha val="89803"/>
            </a:srgbClr>
          </a:solidFill>
        </p:spPr>
      </p:sp>
      <p:sp>
        <p:nvSpPr>
          <p:cNvPr id="5" name="TextBox 5"/>
          <p:cNvSpPr txBox="1"/>
          <p:nvPr/>
        </p:nvSpPr>
        <p:spPr>
          <a:xfrm>
            <a:off x="-2585905" y="4541544"/>
            <a:ext cx="8658746" cy="851067"/>
          </a:xfrm>
          <a:prstGeom prst="rect">
            <a:avLst/>
          </a:prstGeom>
        </p:spPr>
        <p:txBody>
          <a:bodyPr wrap="square" lIns="0" tIns="0" rIns="0" bIns="0" rtlCol="0" anchor="t">
            <a:spAutoFit/>
          </a:bodyPr>
          <a:lstStyle/>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   </a:t>
            </a:r>
            <a:r>
              <a:rPr lang="en-US" sz="4200" b="1" spc="108" dirty="0">
                <a:solidFill>
                  <a:srgbClr val="7030A0"/>
                </a:solidFill>
                <a:effectLst>
                  <a:outerShdw blurRad="38100" dist="38100" dir="2700000" algn="tl">
                    <a:srgbClr val="000000">
                      <a:alpha val="43137"/>
                    </a:srgbClr>
                  </a:outerShdw>
                </a:effectLst>
                <a:latin typeface="Quando Italics"/>
              </a:rPr>
              <a:t>¿QUÉ ES?</a:t>
            </a:r>
          </a:p>
        </p:txBody>
      </p:sp>
      <p:pic>
        <p:nvPicPr>
          <p:cNvPr id="9"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319908" y="221544"/>
            <a:ext cx="2847120" cy="2156909"/>
          </a:xfrm>
          <a:prstGeom prst="rect">
            <a:avLst/>
          </a:prstGeom>
        </p:spPr>
      </p:pic>
      <p:sp>
        <p:nvSpPr>
          <p:cNvPr id="10" name="CuadroTexto 9">
            <a:extLst>
              <a:ext uri="{FF2B5EF4-FFF2-40B4-BE49-F238E27FC236}">
                <a16:creationId xmlns:a16="http://schemas.microsoft.com/office/drawing/2014/main" xmlns="" id="{15F052D8-97A2-4EA9-8C18-3ADF52377C7C}"/>
              </a:ext>
            </a:extLst>
          </p:cNvPr>
          <p:cNvSpPr txBox="1"/>
          <p:nvPr/>
        </p:nvSpPr>
        <p:spPr>
          <a:xfrm>
            <a:off x="3908646" y="4983242"/>
            <a:ext cx="3622234" cy="3416320"/>
          </a:xfrm>
          <a:prstGeom prst="rect">
            <a:avLst/>
          </a:prstGeom>
          <a:noFill/>
        </p:spPr>
        <p:txBody>
          <a:bodyPr wrap="square" rtlCol="0">
            <a:spAutoFit/>
          </a:bodyPr>
          <a:lstStyle/>
          <a:p>
            <a:pPr algn="ctr"/>
            <a:r>
              <a:rPr lang="es-MX" sz="5400" b="1" dirty="0"/>
              <a:t>Agradecer de palabra y con las actitudes.</a:t>
            </a:r>
            <a:endParaRPr lang="es-MX" sz="5400" b="1" dirty="0">
              <a:solidFill>
                <a:srgbClr val="421C5E"/>
              </a:solidFill>
            </a:endParaRPr>
          </a:p>
        </p:txBody>
      </p:sp>
      <p:sp>
        <p:nvSpPr>
          <p:cNvPr id="11" name="CuadroTexto 10">
            <a:extLst>
              <a:ext uri="{FF2B5EF4-FFF2-40B4-BE49-F238E27FC236}">
                <a16:creationId xmlns:a16="http://schemas.microsoft.com/office/drawing/2014/main" xmlns="" id="{8DBC5E34-DBB9-457F-BDC1-5D3CB19BBD23}"/>
              </a:ext>
            </a:extLst>
          </p:cNvPr>
          <p:cNvSpPr txBox="1"/>
          <p:nvPr/>
        </p:nvSpPr>
        <p:spPr>
          <a:xfrm>
            <a:off x="8592822" y="4838832"/>
            <a:ext cx="4584260" cy="4524315"/>
          </a:xfrm>
          <a:prstGeom prst="rect">
            <a:avLst/>
          </a:prstGeom>
          <a:noFill/>
        </p:spPr>
        <p:txBody>
          <a:bodyPr wrap="square" rtlCol="0">
            <a:spAutoFit/>
          </a:bodyPr>
          <a:lstStyle/>
          <a:p>
            <a:pPr algn="ctr"/>
            <a:r>
              <a:rPr lang="es-MX" sz="4400" b="1" dirty="0"/>
              <a:t>D</a:t>
            </a:r>
            <a:r>
              <a:rPr lang="es-MX" sz="4800" b="1" dirty="0"/>
              <a:t>arse cuenta y valorar lo que se recibe, </a:t>
            </a:r>
          </a:p>
          <a:p>
            <a:pPr algn="ctr"/>
            <a:r>
              <a:rPr lang="es-MX" sz="4800" b="1" dirty="0"/>
              <a:t>lo que los demás están haciendo por nosotros.</a:t>
            </a:r>
          </a:p>
        </p:txBody>
      </p:sp>
      <p:sp>
        <p:nvSpPr>
          <p:cNvPr id="12" name="Rectángulo 11">
            <a:extLst>
              <a:ext uri="{FF2B5EF4-FFF2-40B4-BE49-F238E27FC236}">
                <a16:creationId xmlns:a16="http://schemas.microsoft.com/office/drawing/2014/main" xmlns="" id="{EB3FE1B8-81E2-4386-AD5D-D1294CB5182F}"/>
              </a:ext>
            </a:extLst>
          </p:cNvPr>
          <p:cNvSpPr/>
          <p:nvPr/>
        </p:nvSpPr>
        <p:spPr>
          <a:xfrm>
            <a:off x="14136620" y="4979202"/>
            <a:ext cx="3617070" cy="3785652"/>
          </a:xfrm>
          <a:prstGeom prst="rect">
            <a:avLst/>
          </a:prstGeom>
        </p:spPr>
        <p:txBody>
          <a:bodyPr wrap="square">
            <a:spAutoFit/>
          </a:bodyPr>
          <a:lstStyle/>
          <a:p>
            <a:pPr algn="ctr"/>
            <a:r>
              <a:rPr lang="es-MX" sz="4800" b="1" dirty="0"/>
              <a:t> Reconocerse necesitado, lo que implica </a:t>
            </a:r>
          </a:p>
          <a:p>
            <a:pPr algn="ctr"/>
            <a:r>
              <a:rPr lang="es-MX" sz="4800" b="1" dirty="0"/>
              <a:t>ser humilde.</a:t>
            </a:r>
            <a:endParaRPr lang="es-MX" sz="4800" b="1" dirty="0">
              <a:solidFill>
                <a:schemeClr val="bg1"/>
              </a:solidFill>
            </a:endParaRPr>
          </a:p>
        </p:txBody>
      </p:sp>
      <p:pic>
        <p:nvPicPr>
          <p:cNvPr id="13" name="Imagen 12">
            <a:extLst>
              <a:ext uri="{FF2B5EF4-FFF2-40B4-BE49-F238E27FC236}">
                <a16:creationId xmlns:a16="http://schemas.microsoft.com/office/drawing/2014/main" xmlns="" id="{01DC5D95-8094-4AD8-ACCD-07A47ECA0A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7005" y="7923052"/>
            <a:ext cx="2960489" cy="1871771"/>
          </a:xfrm>
          <a:prstGeom prst="rect">
            <a:avLst/>
          </a:prstGeom>
          <a:ln>
            <a:noFill/>
          </a:ln>
        </p:spPr>
      </p:pic>
      <p:pic>
        <p:nvPicPr>
          <p:cNvPr id="2050" name="Picture 2" descr="Pray for Your Children – Lessons from Job – Stepping Stones">
            <a:extLst>
              <a:ext uri="{FF2B5EF4-FFF2-40B4-BE49-F238E27FC236}">
                <a16:creationId xmlns:a16="http://schemas.microsoft.com/office/drawing/2014/main" xmlns="" id="{0C677414-6838-430D-9352-1BD06177B5D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874620" y="660664"/>
            <a:ext cx="4093472" cy="34355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4" name="Picture 6" descr="LAS 5 FORMAS CORRECTAS DE DECIR &quot;GRACIAS&quot; EN PORTUGUÉS">
            <a:extLst>
              <a:ext uri="{FF2B5EF4-FFF2-40B4-BE49-F238E27FC236}">
                <a16:creationId xmlns:a16="http://schemas.microsoft.com/office/drawing/2014/main" xmlns="" id="{866AFE10-6514-4206-8856-FA6A40C662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4655" y="603746"/>
            <a:ext cx="4406147" cy="35494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6" name="Picture 8" descr="Deben Ayudar los Peques en Casa?">
            <a:extLst>
              <a:ext uri="{FF2B5EF4-FFF2-40B4-BE49-F238E27FC236}">
                <a16:creationId xmlns:a16="http://schemas.microsoft.com/office/drawing/2014/main" xmlns="" id="{FE3CA8A4-917F-4124-88D7-3A7209CF57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2004" y="640285"/>
            <a:ext cx="4415366" cy="3512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13571645" y="0"/>
            <a:ext cx="4768019" cy="10287000"/>
          </a:xfrm>
          <a:prstGeom prst="rect">
            <a:avLst/>
          </a:prstGeom>
          <a:solidFill>
            <a:srgbClr val="8C52FF">
              <a:alpha val="75686"/>
            </a:srgbClr>
          </a:solidFill>
        </p:spPr>
      </p:sp>
      <p:sp>
        <p:nvSpPr>
          <p:cNvPr id="3" name="AutoShape 3"/>
          <p:cNvSpPr/>
          <p:nvPr/>
        </p:nvSpPr>
        <p:spPr>
          <a:xfrm>
            <a:off x="8338481" y="-64664"/>
            <a:ext cx="5061517" cy="10416328"/>
          </a:xfrm>
          <a:prstGeom prst="rect">
            <a:avLst/>
          </a:prstGeom>
          <a:solidFill>
            <a:srgbClr val="FBFFFF">
              <a:alpha val="60000"/>
            </a:srgbClr>
          </a:solidFill>
        </p:spPr>
      </p:sp>
      <p:sp>
        <p:nvSpPr>
          <p:cNvPr id="4" name="AutoShape 4"/>
          <p:cNvSpPr/>
          <p:nvPr/>
        </p:nvSpPr>
        <p:spPr>
          <a:xfrm>
            <a:off x="3460076" y="1"/>
            <a:ext cx="4764538" cy="10287000"/>
          </a:xfrm>
          <a:prstGeom prst="rect">
            <a:avLst/>
          </a:prstGeom>
          <a:solidFill>
            <a:srgbClr val="008037">
              <a:alpha val="89803"/>
            </a:srgbClr>
          </a:solidFill>
        </p:spPr>
      </p:sp>
      <p:sp>
        <p:nvSpPr>
          <p:cNvPr id="5" name="TextBox 5"/>
          <p:cNvSpPr txBox="1"/>
          <p:nvPr/>
        </p:nvSpPr>
        <p:spPr>
          <a:xfrm>
            <a:off x="-2133600" y="4445536"/>
            <a:ext cx="7496561" cy="851067"/>
          </a:xfrm>
          <a:prstGeom prst="rect">
            <a:avLst/>
          </a:prstGeom>
        </p:spPr>
        <p:txBody>
          <a:bodyPr lIns="0" tIns="0" rIns="0" bIns="0" rtlCol="0" anchor="t">
            <a:spAutoFit/>
          </a:bodyPr>
          <a:lstStyle/>
          <a:p>
            <a:pPr algn="ctr">
              <a:lnSpc>
                <a:spcPts val="7290"/>
              </a:lnSpc>
            </a:pPr>
            <a:r>
              <a:rPr lang="en-US" sz="4000" b="1" cap="small" spc="108" dirty="0">
                <a:solidFill>
                  <a:srgbClr val="7030A0"/>
                </a:solidFill>
                <a:effectLst>
                  <a:outerShdw blurRad="38100" dist="38100" dir="2700000" algn="tl">
                    <a:srgbClr val="000000">
                      <a:alpha val="43137"/>
                    </a:srgbClr>
                  </a:outerShdw>
                </a:effectLst>
                <a:latin typeface="Quando Italics"/>
              </a:rPr>
              <a:t>  </a:t>
            </a:r>
            <a:r>
              <a:rPr lang="en-US" sz="3600" b="1" cap="small" spc="108" dirty="0">
                <a:solidFill>
                  <a:srgbClr val="7030A0"/>
                </a:solidFill>
                <a:effectLst>
                  <a:outerShdw blurRad="38100" dist="38100" dir="2700000" algn="tl">
                    <a:srgbClr val="000000">
                      <a:alpha val="43137"/>
                    </a:srgbClr>
                  </a:outerShdw>
                </a:effectLst>
                <a:latin typeface="Quando Italics"/>
              </a:rPr>
              <a:t>¿QUÉ DICE…?</a:t>
            </a:r>
          </a:p>
        </p:txBody>
      </p:sp>
      <p:pic>
        <p:nvPicPr>
          <p:cNvPr id="9"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319908" y="221544"/>
            <a:ext cx="2847120" cy="2156909"/>
          </a:xfrm>
          <a:prstGeom prst="rect">
            <a:avLst/>
          </a:prstGeom>
          <a:ln>
            <a:noFill/>
          </a:ln>
          <a:effectLst>
            <a:outerShdw blurRad="292100" dist="139700" dir="2700000" algn="tl" rotWithShape="0">
              <a:srgbClr val="333333">
                <a:alpha val="65000"/>
              </a:srgbClr>
            </a:outerShdw>
          </a:effectLst>
        </p:spPr>
      </p:pic>
      <p:sp>
        <p:nvSpPr>
          <p:cNvPr id="10" name="CuadroTexto 9">
            <a:extLst>
              <a:ext uri="{FF2B5EF4-FFF2-40B4-BE49-F238E27FC236}">
                <a16:creationId xmlns:a16="http://schemas.microsoft.com/office/drawing/2014/main" xmlns="" id="{15F052D8-97A2-4EA9-8C18-3ADF52377C7C}"/>
              </a:ext>
            </a:extLst>
          </p:cNvPr>
          <p:cNvSpPr txBox="1"/>
          <p:nvPr/>
        </p:nvSpPr>
        <p:spPr>
          <a:xfrm>
            <a:off x="3414276" y="4463372"/>
            <a:ext cx="4822639" cy="369332"/>
          </a:xfrm>
          <a:prstGeom prst="rect">
            <a:avLst/>
          </a:prstGeom>
          <a:noFill/>
        </p:spPr>
        <p:txBody>
          <a:bodyPr wrap="square" rtlCol="0">
            <a:spAutoFit/>
          </a:bodyPr>
          <a:lstStyle/>
          <a:p>
            <a:pPr algn="ctr"/>
            <a:endParaRPr lang="es-MX" dirty="0">
              <a:solidFill>
                <a:srgbClr val="421C5E"/>
              </a:solidFill>
            </a:endParaRPr>
          </a:p>
        </p:txBody>
      </p:sp>
      <p:sp>
        <p:nvSpPr>
          <p:cNvPr id="11" name="CuadroTexto 10">
            <a:extLst>
              <a:ext uri="{FF2B5EF4-FFF2-40B4-BE49-F238E27FC236}">
                <a16:creationId xmlns:a16="http://schemas.microsoft.com/office/drawing/2014/main" xmlns="" id="{8DBC5E34-DBB9-457F-BDC1-5D3CB19BBD23}"/>
              </a:ext>
            </a:extLst>
          </p:cNvPr>
          <p:cNvSpPr txBox="1"/>
          <p:nvPr/>
        </p:nvSpPr>
        <p:spPr>
          <a:xfrm>
            <a:off x="8350933" y="240420"/>
            <a:ext cx="5021288" cy="5909310"/>
          </a:xfrm>
          <a:prstGeom prst="rect">
            <a:avLst/>
          </a:prstGeom>
          <a:noFill/>
        </p:spPr>
        <p:txBody>
          <a:bodyPr wrap="square" rtlCol="0">
            <a:spAutoFit/>
          </a:bodyPr>
          <a:lstStyle/>
          <a:p>
            <a:pPr algn="ctr"/>
            <a:r>
              <a:rPr lang="es-MX" sz="3600" kern="0" dirty="0">
                <a:effectLst>
                  <a:outerShdw blurRad="38100" dist="38100" dir="2700000" algn="tl">
                    <a:srgbClr val="000000">
                      <a:alpha val="43137"/>
                    </a:srgbClr>
                  </a:outerShdw>
                </a:effectLst>
                <a:latin typeface="Calibri" pitchFamily="34" charset="0"/>
              </a:rPr>
              <a:t>“La justificación es la obra más excelente del amor de Dios. </a:t>
            </a:r>
          </a:p>
          <a:p>
            <a:pPr algn="ctr"/>
            <a:r>
              <a:rPr lang="es-MX" sz="3600" kern="0" dirty="0">
                <a:effectLst>
                  <a:outerShdw blurRad="38100" dist="38100" dir="2700000" algn="tl">
                    <a:srgbClr val="000000">
                      <a:alpha val="43137"/>
                    </a:srgbClr>
                  </a:outerShdw>
                </a:effectLst>
                <a:latin typeface="Calibri" pitchFamily="34" charset="0"/>
              </a:rPr>
              <a:t>Es la acción misericordiosa y </a:t>
            </a:r>
            <a:r>
              <a:rPr lang="es-MX" sz="3600" kern="0" dirty="0">
                <a:solidFill>
                  <a:srgbClr val="00B050"/>
                </a:solidFill>
                <a:effectLst>
                  <a:outerShdw blurRad="38100" dist="38100" dir="2700000" algn="tl">
                    <a:srgbClr val="000000">
                      <a:alpha val="43137"/>
                    </a:srgbClr>
                  </a:outerShdw>
                </a:effectLst>
                <a:latin typeface="Calibri" pitchFamily="34" charset="0"/>
              </a:rPr>
              <a:t>gratuita</a:t>
            </a:r>
            <a:r>
              <a:rPr lang="es-MX" sz="3600" kern="0" dirty="0">
                <a:effectLst>
                  <a:outerShdw blurRad="38100" dist="38100" dir="2700000" algn="tl">
                    <a:srgbClr val="000000">
                      <a:alpha val="43137"/>
                    </a:srgbClr>
                  </a:outerShdw>
                </a:effectLst>
                <a:latin typeface="Calibri" pitchFamily="34" charset="0"/>
              </a:rPr>
              <a:t> de Dios, que borra nuestros pecados, y nos hace justos y santos en todo nuestro ser.” </a:t>
            </a:r>
          </a:p>
          <a:p>
            <a:pPr algn="ctr"/>
            <a:r>
              <a:rPr lang="es-MX" sz="3200" kern="0" dirty="0">
                <a:effectLst>
                  <a:outerShdw blurRad="38100" dist="38100" dir="2700000" algn="tl">
                    <a:srgbClr val="000000">
                      <a:alpha val="43137"/>
                    </a:srgbClr>
                  </a:outerShdw>
                </a:effectLst>
                <a:latin typeface="Calibri" pitchFamily="34" charset="0"/>
              </a:rPr>
              <a:t>(</a:t>
            </a:r>
            <a:r>
              <a:rPr lang="es-MX" sz="3200" i="1" kern="0" dirty="0">
                <a:effectLst>
                  <a:outerShdw blurRad="38100" dist="38100" dir="2700000" algn="tl">
                    <a:srgbClr val="000000">
                      <a:alpha val="43137"/>
                    </a:srgbClr>
                  </a:outerShdw>
                </a:effectLst>
                <a:latin typeface="Calibri" pitchFamily="34" charset="0"/>
              </a:rPr>
              <a:t>Compendio</a:t>
            </a:r>
            <a:r>
              <a:rPr lang="es-MX" sz="3200" kern="0" dirty="0">
                <a:effectLst>
                  <a:outerShdw blurRad="38100" dist="38100" dir="2700000" algn="tl">
                    <a:srgbClr val="000000">
                      <a:alpha val="43137"/>
                    </a:srgbClr>
                  </a:outerShdw>
                </a:effectLst>
                <a:latin typeface="Calibri" pitchFamily="34" charset="0"/>
              </a:rPr>
              <a:t> n. 422</a:t>
            </a:r>
            <a:r>
              <a:rPr lang="es-MX" sz="3600" kern="0" dirty="0">
                <a:latin typeface="Calibri" pitchFamily="34" charset="0"/>
              </a:rPr>
              <a:t>) </a:t>
            </a:r>
            <a:r>
              <a:rPr lang="es-MX" sz="3600" kern="0" dirty="0">
                <a:solidFill>
                  <a:srgbClr val="421C5E"/>
                </a:solidFill>
                <a:latin typeface="Calibri" pitchFamily="34" charset="0"/>
              </a:rPr>
              <a:t> </a:t>
            </a:r>
            <a:endParaRPr lang="es-ES" sz="3600" kern="0" dirty="0">
              <a:solidFill>
                <a:srgbClr val="421C5E"/>
              </a:solidFill>
              <a:latin typeface="Calibri" pitchFamily="34" charset="0"/>
            </a:endParaRPr>
          </a:p>
          <a:p>
            <a:pPr algn="ctr"/>
            <a:endParaRPr lang="es-MX" dirty="0"/>
          </a:p>
        </p:txBody>
      </p:sp>
      <p:sp>
        <p:nvSpPr>
          <p:cNvPr id="12" name="Rectángulo 11">
            <a:extLst>
              <a:ext uri="{FF2B5EF4-FFF2-40B4-BE49-F238E27FC236}">
                <a16:creationId xmlns:a16="http://schemas.microsoft.com/office/drawing/2014/main" xmlns="" id="{EB3FE1B8-81E2-4386-AD5D-D1294CB5182F}"/>
              </a:ext>
            </a:extLst>
          </p:cNvPr>
          <p:cNvSpPr/>
          <p:nvPr/>
        </p:nvSpPr>
        <p:spPr>
          <a:xfrm>
            <a:off x="13597063" y="4223993"/>
            <a:ext cx="4768019" cy="4401205"/>
          </a:xfrm>
          <a:prstGeom prst="rect">
            <a:avLst/>
          </a:prstGeom>
        </p:spPr>
        <p:txBody>
          <a:bodyPr wrap="square">
            <a:spAutoFit/>
          </a:bodyPr>
          <a:lstStyle/>
          <a:p>
            <a:pPr algn="ctr"/>
            <a:r>
              <a:rPr lang="es-MX" sz="4000" b="1" dirty="0">
                <a:solidFill>
                  <a:schemeClr val="bg1"/>
                </a:solidFill>
                <a:effectLst>
                  <a:outerShdw blurRad="38100" dist="38100" dir="2700000" algn="tl">
                    <a:srgbClr val="000000">
                      <a:alpha val="43137"/>
                    </a:srgbClr>
                  </a:outerShdw>
                </a:effectLst>
              </a:rPr>
              <a:t>Estar agradecido </a:t>
            </a:r>
          </a:p>
          <a:p>
            <a:pPr algn="ctr"/>
            <a:r>
              <a:rPr lang="es-MX" sz="4000" b="1" dirty="0">
                <a:solidFill>
                  <a:schemeClr val="bg1"/>
                </a:solidFill>
                <a:effectLst>
                  <a:outerShdw blurRad="38100" dist="38100" dir="2700000" algn="tl">
                    <a:srgbClr val="000000">
                      <a:alpha val="43137"/>
                    </a:srgbClr>
                  </a:outerShdw>
                </a:effectLst>
              </a:rPr>
              <a:t>con Dios, </a:t>
            </a:r>
          </a:p>
          <a:p>
            <a:pPr algn="ctr"/>
            <a:r>
              <a:rPr lang="es-MX" sz="4000" b="1" dirty="0">
                <a:solidFill>
                  <a:schemeClr val="bg1"/>
                </a:solidFill>
                <a:effectLst>
                  <a:outerShdw blurRad="38100" dist="38100" dir="2700000" algn="tl">
                    <a:srgbClr val="000000">
                      <a:alpha val="43137"/>
                    </a:srgbClr>
                  </a:outerShdw>
                </a:effectLst>
              </a:rPr>
              <a:t>el dador </a:t>
            </a:r>
          </a:p>
          <a:p>
            <a:pPr algn="ctr"/>
            <a:r>
              <a:rPr lang="es-MX" sz="4000" b="1" dirty="0">
                <a:solidFill>
                  <a:schemeClr val="bg1"/>
                </a:solidFill>
                <a:effectLst>
                  <a:outerShdw blurRad="38100" dist="38100" dir="2700000" algn="tl">
                    <a:srgbClr val="000000">
                      <a:alpha val="43137"/>
                    </a:srgbClr>
                  </a:outerShdw>
                </a:effectLst>
              </a:rPr>
              <a:t>de todas </a:t>
            </a:r>
          </a:p>
          <a:p>
            <a:pPr algn="ctr"/>
            <a:r>
              <a:rPr lang="es-MX" sz="4000" b="1" dirty="0">
                <a:solidFill>
                  <a:schemeClr val="bg1"/>
                </a:solidFill>
                <a:effectLst>
                  <a:outerShdw blurRad="38100" dist="38100" dir="2700000" algn="tl">
                    <a:srgbClr val="000000">
                      <a:alpha val="43137"/>
                    </a:srgbClr>
                  </a:outerShdw>
                </a:effectLst>
              </a:rPr>
              <a:t>las cosas buenas, </a:t>
            </a:r>
          </a:p>
          <a:p>
            <a:pPr algn="ctr"/>
            <a:r>
              <a:rPr lang="es-MX" sz="4000" b="1" dirty="0">
                <a:solidFill>
                  <a:schemeClr val="bg1"/>
                </a:solidFill>
                <a:effectLst>
                  <a:outerShdw blurRad="38100" dist="38100" dir="2700000" algn="tl">
                    <a:srgbClr val="000000">
                      <a:alpha val="43137"/>
                    </a:srgbClr>
                  </a:outerShdw>
                </a:effectLst>
              </a:rPr>
              <a:t>te hará feliz. </a:t>
            </a:r>
          </a:p>
          <a:p>
            <a:pPr algn="ctr"/>
            <a:r>
              <a:rPr lang="es-MX" sz="4000" b="1" dirty="0">
                <a:solidFill>
                  <a:schemeClr val="bg1"/>
                </a:solidFill>
                <a:effectLst>
                  <a:outerShdw blurRad="38100" dist="38100" dir="2700000" algn="tl">
                    <a:srgbClr val="000000">
                      <a:alpha val="43137"/>
                    </a:srgbClr>
                  </a:outerShdw>
                </a:effectLst>
              </a:rPr>
              <a:t>(</a:t>
            </a:r>
            <a:r>
              <a:rPr lang="es-MX" sz="4000" b="1" dirty="0" err="1">
                <a:solidFill>
                  <a:schemeClr val="bg1"/>
                </a:solidFill>
                <a:effectLst>
                  <a:outerShdw blurRad="38100" dist="38100" dir="2700000" algn="tl">
                    <a:srgbClr val="000000">
                      <a:alpha val="43137"/>
                    </a:srgbClr>
                  </a:outerShdw>
                </a:effectLst>
              </a:rPr>
              <a:t>cf</a:t>
            </a:r>
            <a:r>
              <a:rPr lang="es-MX" sz="4000" b="1" dirty="0">
                <a:solidFill>
                  <a:schemeClr val="bg1"/>
                </a:solidFill>
                <a:effectLst>
                  <a:outerShdw blurRad="38100" dist="38100" dir="2700000" algn="tl">
                    <a:srgbClr val="000000">
                      <a:alpha val="43137"/>
                    </a:srgbClr>
                  </a:outerShdw>
                </a:effectLst>
              </a:rPr>
              <a:t> </a:t>
            </a:r>
            <a:r>
              <a:rPr lang="es-MX" sz="4000" b="1" i="1" dirty="0" err="1">
                <a:solidFill>
                  <a:schemeClr val="bg1"/>
                </a:solidFill>
                <a:effectLst>
                  <a:outerShdw blurRad="38100" dist="38100" dir="2700000" algn="tl">
                    <a:srgbClr val="000000">
                      <a:alpha val="43137"/>
                    </a:srgbClr>
                  </a:outerShdw>
                </a:effectLst>
              </a:rPr>
              <a:t>Youcat</a:t>
            </a:r>
            <a:r>
              <a:rPr lang="es-MX" sz="4000" b="1" dirty="0">
                <a:solidFill>
                  <a:schemeClr val="bg1"/>
                </a:solidFill>
                <a:effectLst>
                  <a:outerShdw blurRad="38100" dist="38100" dir="2700000" algn="tl">
                    <a:srgbClr val="000000">
                      <a:alpha val="43137"/>
                    </a:srgbClr>
                  </a:outerShdw>
                </a:effectLst>
              </a:rPr>
              <a:t> n. 488)  </a:t>
            </a:r>
          </a:p>
        </p:txBody>
      </p:sp>
      <p:pic>
        <p:nvPicPr>
          <p:cNvPr id="2050" name="Picture 2" descr="La Biblia Católica: Edición letra grande. Tapa dura, marrón, con ...">
            <a:extLst>
              <a:ext uri="{FF2B5EF4-FFF2-40B4-BE49-F238E27FC236}">
                <a16:creationId xmlns:a16="http://schemas.microsoft.com/office/drawing/2014/main" xmlns="" id="{AB9F1DE6-C84F-426C-80D9-8AD5B79E66B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67581" y="221544"/>
            <a:ext cx="2757392" cy="40024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xmlns="" id="{45A6B9C1-E082-4680-BCFD-1341B8FC1C3C}"/>
              </a:ext>
            </a:extLst>
          </p:cNvPr>
          <p:cNvGrpSpPr/>
          <p:nvPr/>
        </p:nvGrpSpPr>
        <p:grpSpPr>
          <a:xfrm>
            <a:off x="14136620" y="273399"/>
            <a:ext cx="3606110" cy="3124141"/>
            <a:chOff x="14136620" y="273399"/>
            <a:chExt cx="3606110" cy="3124141"/>
          </a:xfrm>
        </p:grpSpPr>
        <p:pic>
          <p:nvPicPr>
            <p:cNvPr id="2054" name="Picture 6" descr="Biblia . . . . . . #biblia #youcat... - Libreria Don Bosco Córdoba ...">
              <a:extLst>
                <a:ext uri="{FF2B5EF4-FFF2-40B4-BE49-F238E27FC236}">
                  <a16:creationId xmlns:a16="http://schemas.microsoft.com/office/drawing/2014/main" xmlns="" id="{30EF72BB-1D77-4EA6-8226-ADE5778CE5A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1361714">
              <a:off x="16137143" y="492328"/>
              <a:ext cx="1605587" cy="2905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4" name="Picture 16" descr="The DOCAT, Like Its Predecessor the YOUCAT, Is an Ideal Tool for ...">
              <a:extLst>
                <a:ext uri="{FF2B5EF4-FFF2-40B4-BE49-F238E27FC236}">
                  <a16:creationId xmlns:a16="http://schemas.microsoft.com/office/drawing/2014/main" xmlns="" id="{88F57F29-9553-4D4E-9855-EB99A7D5B2D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136620" y="273399"/>
              <a:ext cx="1790700" cy="3009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7" name="Grupo 6">
            <a:extLst>
              <a:ext uri="{FF2B5EF4-FFF2-40B4-BE49-F238E27FC236}">
                <a16:creationId xmlns:a16="http://schemas.microsoft.com/office/drawing/2014/main" xmlns="" id="{A88537F5-1BE2-4811-AEC1-2192C76AA29E}"/>
              </a:ext>
            </a:extLst>
          </p:cNvPr>
          <p:cNvGrpSpPr/>
          <p:nvPr/>
        </p:nvGrpSpPr>
        <p:grpSpPr>
          <a:xfrm>
            <a:off x="9144000" y="6189248"/>
            <a:ext cx="3705936" cy="3795393"/>
            <a:chOff x="9144000" y="6189248"/>
            <a:chExt cx="3705936" cy="3795393"/>
          </a:xfrm>
        </p:grpSpPr>
        <p:pic>
          <p:nvPicPr>
            <p:cNvPr id="2052" name="Picture 4" descr="ÍNDICE - CONTENIDO">
              <a:extLst>
                <a:ext uri="{FF2B5EF4-FFF2-40B4-BE49-F238E27FC236}">
                  <a16:creationId xmlns:a16="http://schemas.microsoft.com/office/drawing/2014/main" xmlns="" id="{A335AA14-EAE8-4BFB-8014-C4196D79BC8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144000" y="6189248"/>
              <a:ext cx="2402880" cy="3479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8" name="Picture 20" descr="Catecismo de la Iglesia Catolica compendió – Beityala">
              <a:extLst>
                <a:ext uri="{FF2B5EF4-FFF2-40B4-BE49-F238E27FC236}">
                  <a16:creationId xmlns:a16="http://schemas.microsoft.com/office/drawing/2014/main" xmlns="" id="{15527619-2751-47D7-A0C7-8C148F69B70A}"/>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1309656">
              <a:off x="11334701" y="7558401"/>
              <a:ext cx="1515235" cy="2426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7" name="Imagen 16">
            <a:extLst>
              <a:ext uri="{FF2B5EF4-FFF2-40B4-BE49-F238E27FC236}">
                <a16:creationId xmlns:a16="http://schemas.microsoft.com/office/drawing/2014/main" xmlns="" id="{10EDAF60-1A06-4436-B440-0EAFC01E8F3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19908" y="8297089"/>
            <a:ext cx="2960489" cy="1871771"/>
          </a:xfrm>
          <a:prstGeom prst="rect">
            <a:avLst/>
          </a:prstGeom>
          <a:ln>
            <a:noFill/>
          </a:ln>
        </p:spPr>
      </p:pic>
      <p:sp>
        <p:nvSpPr>
          <p:cNvPr id="18" name="CuadroTexto 17">
            <a:extLst>
              <a:ext uri="{FF2B5EF4-FFF2-40B4-BE49-F238E27FC236}">
                <a16:creationId xmlns:a16="http://schemas.microsoft.com/office/drawing/2014/main" xmlns="" id="{15F052D8-97A2-4EA9-8C18-3ADF52377C7C}"/>
              </a:ext>
            </a:extLst>
          </p:cNvPr>
          <p:cNvSpPr txBox="1"/>
          <p:nvPr/>
        </p:nvSpPr>
        <p:spPr>
          <a:xfrm>
            <a:off x="3768372" y="4750539"/>
            <a:ext cx="4284596" cy="4401205"/>
          </a:xfrm>
          <a:prstGeom prst="rect">
            <a:avLst/>
          </a:prstGeom>
          <a:noFill/>
        </p:spPr>
        <p:txBody>
          <a:bodyPr wrap="square" rtlCol="0">
            <a:spAutoFit/>
          </a:bodyPr>
          <a:lstStyle/>
          <a:p>
            <a:pPr algn="ctr"/>
            <a:r>
              <a:rPr lang="es-MX" sz="4000" b="1" kern="0" dirty="0">
                <a:solidFill>
                  <a:schemeClr val="bg1"/>
                </a:solidFill>
                <a:effectLst>
                  <a:outerShdw blurRad="38100" dist="38100" dir="2700000" algn="tl">
                    <a:srgbClr val="000000">
                      <a:alpha val="43137"/>
                    </a:srgbClr>
                  </a:outerShdw>
                </a:effectLst>
                <a:latin typeface="Calibri" pitchFamily="34" charset="0"/>
              </a:rPr>
              <a:t>Todo lo que somos y tenemos viene de Dios. </a:t>
            </a:r>
          </a:p>
          <a:p>
            <a:pPr algn="ctr"/>
            <a:r>
              <a:rPr lang="es-MX" sz="4000" b="1" kern="0" dirty="0">
                <a:solidFill>
                  <a:schemeClr val="bg1"/>
                </a:solidFill>
                <a:effectLst>
                  <a:outerShdw blurRad="38100" dist="38100" dir="2700000" algn="tl">
                    <a:srgbClr val="000000">
                      <a:alpha val="43137"/>
                    </a:srgbClr>
                  </a:outerShdw>
                </a:effectLst>
                <a:latin typeface="Calibri" pitchFamily="34" charset="0"/>
              </a:rPr>
              <a:t>Pablo dice: </a:t>
            </a:r>
          </a:p>
          <a:p>
            <a:pPr algn="ctr"/>
            <a:r>
              <a:rPr lang="es-MX" sz="4000" b="1" kern="0" dirty="0">
                <a:solidFill>
                  <a:schemeClr val="bg1"/>
                </a:solidFill>
                <a:effectLst>
                  <a:outerShdw blurRad="38100" dist="38100" dir="2700000" algn="tl">
                    <a:srgbClr val="000000">
                      <a:alpha val="43137"/>
                    </a:srgbClr>
                  </a:outerShdw>
                </a:effectLst>
                <a:latin typeface="Calibri" pitchFamily="34" charset="0"/>
              </a:rPr>
              <a:t>"¿Qué tienes que no has recibido?" </a:t>
            </a:r>
            <a:r>
              <a:rPr lang="es-MX" sz="3200" b="1" kern="0" dirty="0">
                <a:solidFill>
                  <a:schemeClr val="bg1"/>
                </a:solidFill>
                <a:effectLst>
                  <a:outerShdw blurRad="38100" dist="38100" dir="2700000" algn="tl">
                    <a:srgbClr val="000000">
                      <a:alpha val="43137"/>
                    </a:srgbClr>
                  </a:outerShdw>
                </a:effectLst>
                <a:latin typeface="Calibri" pitchFamily="34" charset="0"/>
              </a:rPr>
              <a:t>(1 </a:t>
            </a:r>
            <a:r>
              <a:rPr lang="es-MX" sz="3200" b="1" i="1" kern="0" dirty="0" err="1">
                <a:solidFill>
                  <a:schemeClr val="bg1"/>
                </a:solidFill>
                <a:effectLst>
                  <a:outerShdw blurRad="38100" dist="38100" dir="2700000" algn="tl">
                    <a:srgbClr val="000000">
                      <a:alpha val="43137"/>
                    </a:srgbClr>
                  </a:outerShdw>
                </a:effectLst>
                <a:latin typeface="Calibri" pitchFamily="34" charset="0"/>
              </a:rPr>
              <a:t>Cor</a:t>
            </a:r>
            <a:r>
              <a:rPr lang="es-MX" sz="3200" b="1" kern="0" dirty="0">
                <a:solidFill>
                  <a:schemeClr val="bg1"/>
                </a:solidFill>
                <a:effectLst>
                  <a:outerShdw blurRad="38100" dist="38100" dir="2700000" algn="tl">
                    <a:srgbClr val="000000">
                      <a:alpha val="43137"/>
                    </a:srgbClr>
                  </a:outerShdw>
                </a:effectLst>
                <a:latin typeface="Calibri" pitchFamily="34" charset="0"/>
              </a:rPr>
              <a:t> 4,7)</a:t>
            </a:r>
            <a:endParaRPr lang="es-MX" sz="3200" b="1" dirty="0">
              <a:solidFill>
                <a:srgbClr val="421C5E"/>
              </a:solidFill>
            </a:endParaRPr>
          </a:p>
        </p:txBody>
      </p:sp>
    </p:spTree>
    <p:extLst>
      <p:ext uri="{BB962C8B-B14F-4D97-AF65-F5344CB8AC3E}">
        <p14:creationId xmlns:p14="http://schemas.microsoft.com/office/powerpoint/2010/main" val="4284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4172" y="5082046"/>
            <a:ext cx="18436343" cy="1270100"/>
          </a:xfrm>
          <a:prstGeom prst="rect">
            <a:avLst/>
          </a:prstGeom>
          <a:solidFill>
            <a:srgbClr val="8C52FF"/>
          </a:solidFill>
        </p:spPr>
        <p:txBody>
          <a:bodyPr/>
          <a:lstStyle/>
          <a:p>
            <a:pPr>
              <a:lnSpc>
                <a:spcPct val="150000"/>
              </a:lnSpc>
            </a:pPr>
            <a:r>
              <a:rPr lang="es-MX" sz="4400" dirty="0">
                <a:solidFill>
                  <a:schemeClr val="bg1"/>
                </a:solidFill>
              </a:rPr>
              <a:t>                        </a:t>
            </a:r>
            <a:r>
              <a:rPr lang="es-MX" sz="4800" cap="all" dirty="0">
                <a:solidFill>
                  <a:schemeClr val="bg1"/>
                </a:solidFill>
                <a:effectLst>
                  <a:outerShdw blurRad="38100" dist="38100" dir="2700000" algn="tl">
                    <a:srgbClr val="000000">
                      <a:alpha val="43137"/>
                    </a:srgbClr>
                  </a:outerShdw>
                </a:effectLst>
              </a:rPr>
              <a:t>Para vivir la GRATUIDAD, cree: ¡cristo vive! </a:t>
            </a: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953876" y="8238864"/>
            <a:ext cx="1971094" cy="1493253"/>
          </a:xfrm>
          <a:prstGeom prst="rect">
            <a:avLst/>
          </a:prstGeom>
          <a:ln>
            <a:noFill/>
          </a:ln>
          <a:effectLst>
            <a:outerShdw blurRad="292100" dist="139700" dir="2700000" algn="tl" rotWithShape="0">
              <a:srgbClr val="333333">
                <a:alpha val="65000"/>
              </a:srgbClr>
            </a:outerShdw>
          </a:effectLst>
        </p:spPr>
      </p:pic>
      <p:sp>
        <p:nvSpPr>
          <p:cNvPr id="5" name="TextBox 5"/>
          <p:cNvSpPr txBox="1"/>
          <p:nvPr/>
        </p:nvSpPr>
        <p:spPr>
          <a:xfrm>
            <a:off x="1981200" y="0"/>
            <a:ext cx="2058263" cy="1735455"/>
          </a:xfrm>
          <a:prstGeom prst="rect">
            <a:avLst/>
          </a:prstGeom>
        </p:spPr>
        <p:txBody>
          <a:bodyPr lIns="0" tIns="0" rIns="0" bIns="0" rtlCol="0" anchor="t">
            <a:spAutoFit/>
          </a:bodyPr>
          <a:lstStyle/>
          <a:p>
            <a:pPr algn="ctr">
              <a:lnSpc>
                <a:spcPts val="14040"/>
              </a:lnSpc>
            </a:pPr>
            <a:r>
              <a:rPr lang="en-US" sz="10400" spc="208" dirty="0">
                <a:solidFill>
                  <a:srgbClr val="8C52FF"/>
                </a:solidFill>
                <a:latin typeface="Quando Italics"/>
              </a:rPr>
              <a:t>01</a:t>
            </a:r>
          </a:p>
        </p:txBody>
      </p:sp>
      <p:sp>
        <p:nvSpPr>
          <p:cNvPr id="6" name="TextBox 6"/>
          <p:cNvSpPr txBox="1"/>
          <p:nvPr/>
        </p:nvSpPr>
        <p:spPr>
          <a:xfrm>
            <a:off x="952068" y="6834311"/>
            <a:ext cx="2058263" cy="1650132"/>
          </a:xfrm>
          <a:prstGeom prst="rect">
            <a:avLst/>
          </a:prstGeom>
        </p:spPr>
        <p:txBody>
          <a:bodyPr lIns="0" tIns="0" rIns="0" bIns="0" rtlCol="0" anchor="t">
            <a:spAutoFit/>
          </a:bodyPr>
          <a:lstStyle/>
          <a:p>
            <a:pPr algn="ctr">
              <a:lnSpc>
                <a:spcPts val="14040"/>
              </a:lnSpc>
            </a:pPr>
            <a:r>
              <a:rPr lang="en-US" sz="10400" spc="208" dirty="0">
                <a:solidFill>
                  <a:srgbClr val="008037"/>
                </a:solidFill>
                <a:latin typeface="Quando Italics"/>
              </a:rPr>
              <a:t>02</a:t>
            </a:r>
          </a:p>
        </p:txBody>
      </p:sp>
      <p:sp>
        <p:nvSpPr>
          <p:cNvPr id="7" name="TextBox 7"/>
          <p:cNvSpPr txBox="1"/>
          <p:nvPr/>
        </p:nvSpPr>
        <p:spPr>
          <a:xfrm>
            <a:off x="13895613" y="10671"/>
            <a:ext cx="2058263" cy="1650132"/>
          </a:xfrm>
          <a:prstGeom prst="rect">
            <a:avLst/>
          </a:prstGeom>
        </p:spPr>
        <p:txBody>
          <a:bodyPr lIns="0" tIns="0" rIns="0" bIns="0" rtlCol="0" anchor="t">
            <a:spAutoFit/>
          </a:bodyPr>
          <a:lstStyle/>
          <a:p>
            <a:pPr algn="ctr">
              <a:lnSpc>
                <a:spcPts val="14040"/>
              </a:lnSpc>
            </a:pPr>
            <a:r>
              <a:rPr lang="en-US" sz="10400" spc="208" dirty="0">
                <a:solidFill>
                  <a:srgbClr val="8C52FF"/>
                </a:solidFill>
                <a:latin typeface="Quando Italics"/>
              </a:rPr>
              <a:t>03</a:t>
            </a:r>
          </a:p>
        </p:txBody>
      </p:sp>
      <p:sp>
        <p:nvSpPr>
          <p:cNvPr id="9" name="Rectángulo 8">
            <a:extLst>
              <a:ext uri="{FF2B5EF4-FFF2-40B4-BE49-F238E27FC236}">
                <a16:creationId xmlns:a16="http://schemas.microsoft.com/office/drawing/2014/main" xmlns="" id="{8A757AB1-9BC4-4CFA-9F6A-2569B4C7AC72}"/>
              </a:ext>
            </a:extLst>
          </p:cNvPr>
          <p:cNvSpPr/>
          <p:nvPr/>
        </p:nvSpPr>
        <p:spPr>
          <a:xfrm>
            <a:off x="369841" y="1460402"/>
            <a:ext cx="6324600" cy="3207032"/>
          </a:xfrm>
          <a:prstGeom prst="rect">
            <a:avLst/>
          </a:prstGeom>
        </p:spPr>
        <p:txBody>
          <a:bodyPr wrap="square">
            <a:spAutoFit/>
          </a:bodyPr>
          <a:lstStyle/>
          <a:p>
            <a:pPr algn="ctr" defTabSz="457200">
              <a:spcBef>
                <a:spcPct val="20000"/>
              </a:spcBef>
              <a:buClr>
                <a:srgbClr val="002060"/>
              </a:buClr>
              <a:defRPr/>
            </a:pPr>
            <a:r>
              <a:rPr lang="es-MX" sz="4400" dirty="0">
                <a:effectLst>
                  <a:outerShdw blurRad="38100" dist="38100" dir="2700000" algn="tl">
                    <a:srgbClr val="000000">
                      <a:alpha val="43137"/>
                    </a:srgbClr>
                  </a:outerShdw>
                </a:effectLst>
              </a:rPr>
              <a:t>Da gracias primero </a:t>
            </a:r>
          </a:p>
          <a:p>
            <a:pPr algn="ctr" defTabSz="457200">
              <a:spcBef>
                <a:spcPct val="20000"/>
              </a:spcBef>
              <a:buClr>
                <a:srgbClr val="002060"/>
              </a:buClr>
              <a:defRPr/>
            </a:pPr>
            <a:r>
              <a:rPr lang="es-MX" sz="4400" dirty="0">
                <a:effectLst>
                  <a:outerShdw blurRad="38100" dist="38100" dir="2700000" algn="tl">
                    <a:srgbClr val="000000">
                      <a:alpha val="43137"/>
                    </a:srgbClr>
                  </a:outerShdw>
                </a:effectLst>
              </a:rPr>
              <a:t>y siempre </a:t>
            </a:r>
          </a:p>
          <a:p>
            <a:pPr algn="ctr" defTabSz="457200">
              <a:spcBef>
                <a:spcPct val="20000"/>
              </a:spcBef>
              <a:buClr>
                <a:srgbClr val="002060"/>
              </a:buClr>
              <a:defRPr/>
            </a:pPr>
            <a:r>
              <a:rPr lang="es-MX" sz="4400" dirty="0">
                <a:effectLst>
                  <a:outerShdw blurRad="38100" dist="38100" dir="2700000" algn="tl">
                    <a:srgbClr val="000000">
                      <a:alpha val="43137"/>
                    </a:srgbClr>
                  </a:outerShdw>
                </a:effectLst>
              </a:rPr>
              <a:t>a Dios. </a:t>
            </a:r>
          </a:p>
          <a:p>
            <a:pPr algn="ctr" defTabSz="457200">
              <a:spcBef>
                <a:spcPct val="20000"/>
              </a:spcBef>
              <a:buClr>
                <a:srgbClr val="002060"/>
              </a:buClr>
              <a:defRPr/>
            </a:pPr>
            <a:r>
              <a:rPr lang="es-MX" sz="4400" dirty="0">
                <a:effectLst>
                  <a:outerShdw blurRad="38100" dist="38100" dir="2700000" algn="tl">
                    <a:srgbClr val="000000">
                      <a:alpha val="43137"/>
                    </a:srgbClr>
                  </a:outerShdw>
                </a:effectLst>
              </a:rPr>
              <a:t>Él te lo ha dado todo.</a:t>
            </a:r>
            <a:endParaRPr lang="es-ES" sz="4400" dirty="0"/>
          </a:p>
        </p:txBody>
      </p:sp>
      <p:sp>
        <p:nvSpPr>
          <p:cNvPr id="10" name="Rectángulo 9">
            <a:extLst>
              <a:ext uri="{FF2B5EF4-FFF2-40B4-BE49-F238E27FC236}">
                <a16:creationId xmlns:a16="http://schemas.microsoft.com/office/drawing/2014/main" xmlns="" id="{E3F15D68-E615-46D7-A3E1-626CFCD4C894}"/>
              </a:ext>
            </a:extLst>
          </p:cNvPr>
          <p:cNvSpPr/>
          <p:nvPr/>
        </p:nvSpPr>
        <p:spPr>
          <a:xfrm>
            <a:off x="2819400" y="7138375"/>
            <a:ext cx="13829869" cy="1446550"/>
          </a:xfrm>
          <a:prstGeom prst="rect">
            <a:avLst/>
          </a:prstGeom>
        </p:spPr>
        <p:txBody>
          <a:bodyPr wrap="square">
            <a:spAutoFit/>
          </a:bodyPr>
          <a:lstStyle/>
          <a:p>
            <a:pPr algn="ctr" defTabSz="457200">
              <a:spcBef>
                <a:spcPct val="20000"/>
              </a:spcBef>
              <a:buClr>
                <a:srgbClr val="00B050"/>
              </a:buClr>
              <a:defRPr/>
            </a:pPr>
            <a:r>
              <a:rPr lang="es-MX" sz="4400" dirty="0">
                <a:solidFill>
                  <a:srgbClr val="003E1C"/>
                </a:solidFill>
                <a:effectLst>
                  <a:outerShdw blurRad="38100" dist="38100" dir="2700000" algn="tl">
                    <a:srgbClr val="000000">
                      <a:alpha val="43137"/>
                    </a:srgbClr>
                  </a:outerShdw>
                </a:effectLst>
              </a:rPr>
              <a:t>Corresponde a la gratuidad de Dios que desea nuestra generosidad para favorecer la unidad y la comunión.</a:t>
            </a:r>
            <a:endParaRPr lang="es-ES" altLang="es-MX" sz="4400" dirty="0">
              <a:solidFill>
                <a:srgbClr val="003E1C"/>
              </a:solidFill>
              <a:effectLst>
                <a:outerShdw blurRad="38100" dist="38100" dir="2700000" algn="tl">
                  <a:srgbClr val="000000">
                    <a:alpha val="43137"/>
                  </a:srgbClr>
                </a:outerShdw>
              </a:effectLst>
              <a:latin typeface="Calibri" panose="020F0502020204030204" pitchFamily="34" charset="0"/>
            </a:endParaRPr>
          </a:p>
        </p:txBody>
      </p:sp>
      <p:sp>
        <p:nvSpPr>
          <p:cNvPr id="11" name="Rectángulo 10">
            <a:extLst>
              <a:ext uri="{FF2B5EF4-FFF2-40B4-BE49-F238E27FC236}">
                <a16:creationId xmlns:a16="http://schemas.microsoft.com/office/drawing/2014/main" xmlns="" id="{5D94AAA6-35CB-4AF4-96C4-712241C8EDB2}"/>
              </a:ext>
            </a:extLst>
          </p:cNvPr>
          <p:cNvSpPr/>
          <p:nvPr/>
        </p:nvSpPr>
        <p:spPr>
          <a:xfrm>
            <a:off x="12400902" y="1702075"/>
            <a:ext cx="5648392" cy="3810274"/>
          </a:xfrm>
          <a:prstGeom prst="rect">
            <a:avLst/>
          </a:prstGeom>
        </p:spPr>
        <p:txBody>
          <a:bodyPr wrap="square">
            <a:spAutoFit/>
          </a:bodyPr>
          <a:lstStyle/>
          <a:p>
            <a:pPr algn="ctr" defTabSz="457200">
              <a:spcBef>
                <a:spcPct val="20000"/>
              </a:spcBef>
              <a:buClr>
                <a:srgbClr val="002060"/>
              </a:buClr>
              <a:defRPr/>
            </a:pPr>
            <a:r>
              <a:rPr lang="es-MX" sz="4400" dirty="0">
                <a:effectLst>
                  <a:outerShdw blurRad="38100" dist="38100" dir="2700000" algn="tl">
                    <a:srgbClr val="000000">
                      <a:alpha val="43137"/>
                    </a:srgbClr>
                  </a:outerShdw>
                </a:effectLst>
              </a:rPr>
              <a:t>Da gracias a los demás, </a:t>
            </a:r>
          </a:p>
          <a:p>
            <a:pPr algn="ctr" defTabSz="457200">
              <a:spcBef>
                <a:spcPct val="20000"/>
              </a:spcBef>
              <a:buClr>
                <a:srgbClr val="002060"/>
              </a:buClr>
              <a:defRPr/>
            </a:pPr>
            <a:r>
              <a:rPr lang="es-MX" sz="4400" dirty="0">
                <a:effectLst>
                  <a:outerShdw blurRad="38100" dist="38100" dir="2700000" algn="tl">
                    <a:srgbClr val="000000">
                      <a:alpha val="43137"/>
                    </a:srgbClr>
                  </a:outerShdw>
                </a:effectLst>
              </a:rPr>
              <a:t>de palabra y obra,</a:t>
            </a:r>
          </a:p>
          <a:p>
            <a:pPr algn="ctr" defTabSz="457200">
              <a:spcBef>
                <a:spcPct val="20000"/>
              </a:spcBef>
              <a:buClr>
                <a:srgbClr val="002060"/>
              </a:buClr>
              <a:defRPr/>
            </a:pPr>
            <a:r>
              <a:rPr lang="es-MX" sz="4400" dirty="0">
                <a:effectLst>
                  <a:outerShdw blurRad="38100" dist="38100" dir="2700000" algn="tl">
                    <a:srgbClr val="000000">
                      <a:alpha val="43137"/>
                    </a:srgbClr>
                  </a:outerShdw>
                </a:effectLst>
              </a:rPr>
              <a:t>empezando en la familia.</a:t>
            </a:r>
          </a:p>
          <a:p>
            <a:pPr algn="ctr" defTabSz="457200">
              <a:spcBef>
                <a:spcPct val="20000"/>
              </a:spcBef>
              <a:buClr>
                <a:srgbClr val="002060"/>
              </a:buClr>
              <a:defRPr/>
            </a:pPr>
            <a:r>
              <a:rPr lang="es-MX" sz="4000" dirty="0">
                <a:effectLst>
                  <a:outerShdw blurRad="38100" dist="38100" dir="2700000" algn="tl">
                    <a:srgbClr val="000000">
                      <a:alpha val="43137"/>
                    </a:srgbClr>
                  </a:outerShdw>
                </a:effectLst>
              </a:rPr>
              <a:t> </a:t>
            </a:r>
            <a:endParaRPr lang="es-ES" sz="4000" dirty="0">
              <a:effectLst>
                <a:outerShdw blurRad="38100" dist="38100" dir="2700000" algn="tl">
                  <a:srgbClr val="000000">
                    <a:alpha val="43137"/>
                  </a:srgbClr>
                </a:outerShdw>
              </a:effectLst>
            </a:endParaRPr>
          </a:p>
        </p:txBody>
      </p:sp>
      <p:pic>
        <p:nvPicPr>
          <p:cNvPr id="12" name="Imagen 11">
            <a:extLst>
              <a:ext uri="{FF2B5EF4-FFF2-40B4-BE49-F238E27FC236}">
                <a16:creationId xmlns:a16="http://schemas.microsoft.com/office/drawing/2014/main" xmlns="" id="{B20E71F7-D4B9-4594-ADA0-F63A0D1E2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1999" y="743492"/>
            <a:ext cx="5064000" cy="395326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488150" y="0"/>
            <a:ext cx="4799850" cy="10416328"/>
          </a:xfrm>
          <a:prstGeom prst="rect">
            <a:avLst/>
          </a:prstGeom>
          <a:solidFill>
            <a:srgbClr val="8C52FF">
              <a:alpha val="75686"/>
            </a:srgbClr>
          </a:solidFill>
        </p:spPr>
      </p:sp>
      <p:sp>
        <p:nvSpPr>
          <p:cNvPr id="3" name="AutoShape 3"/>
          <p:cNvSpPr/>
          <p:nvPr/>
        </p:nvSpPr>
        <p:spPr>
          <a:xfrm>
            <a:off x="8224613" y="0"/>
            <a:ext cx="5263533" cy="10416328"/>
          </a:xfrm>
          <a:prstGeom prst="rect">
            <a:avLst/>
          </a:prstGeom>
          <a:solidFill>
            <a:srgbClr val="FBFFFF">
              <a:alpha val="60000"/>
            </a:srgbClr>
          </a:solidFill>
        </p:spPr>
      </p:sp>
      <p:sp>
        <p:nvSpPr>
          <p:cNvPr id="4" name="AutoShape 4"/>
          <p:cNvSpPr/>
          <p:nvPr/>
        </p:nvSpPr>
        <p:spPr>
          <a:xfrm>
            <a:off x="3460076" y="0"/>
            <a:ext cx="4764538" cy="10435343"/>
          </a:xfrm>
          <a:prstGeom prst="rect">
            <a:avLst/>
          </a:prstGeom>
          <a:solidFill>
            <a:srgbClr val="008037">
              <a:alpha val="89803"/>
            </a:srgbClr>
          </a:solidFill>
        </p:spPr>
      </p:sp>
      <p:sp>
        <p:nvSpPr>
          <p:cNvPr id="5" name="TextBox 5"/>
          <p:cNvSpPr txBox="1"/>
          <p:nvPr/>
        </p:nvSpPr>
        <p:spPr>
          <a:xfrm>
            <a:off x="-2643886" y="4507223"/>
            <a:ext cx="8658746" cy="830548"/>
          </a:xfrm>
          <a:prstGeom prst="rect">
            <a:avLst/>
          </a:prstGeom>
        </p:spPr>
        <p:txBody>
          <a:bodyPr wrap="square" lIns="0" tIns="0" rIns="0" bIns="0" rtlCol="0" anchor="t">
            <a:spAutoFit/>
          </a:bodyPr>
          <a:lstStyle/>
          <a:p>
            <a:pPr algn="ctr">
              <a:lnSpc>
                <a:spcPts val="7290"/>
              </a:lnSpc>
            </a:pPr>
            <a:r>
              <a:rPr lang="en-US" sz="4400" b="1" spc="108" dirty="0">
                <a:solidFill>
                  <a:srgbClr val="7030A0"/>
                </a:solidFill>
                <a:effectLst>
                  <a:outerShdw blurRad="38100" dist="38100" dir="2700000" algn="tl">
                    <a:srgbClr val="000000">
                      <a:alpha val="43137"/>
                    </a:srgbClr>
                  </a:outerShdw>
                </a:effectLst>
                <a:latin typeface="Quando Italics"/>
              </a:rPr>
              <a:t>   </a:t>
            </a:r>
            <a:r>
              <a:rPr lang="en-US" sz="4200" b="1" spc="108" dirty="0">
                <a:solidFill>
                  <a:srgbClr val="7030A0"/>
                </a:solidFill>
                <a:effectLst>
                  <a:outerShdw blurRad="38100" dist="38100" dir="2700000" algn="tl">
                    <a:srgbClr val="000000">
                      <a:alpha val="43137"/>
                    </a:srgbClr>
                  </a:outerShdw>
                </a:effectLst>
                <a:latin typeface="Quando Italics"/>
              </a:rPr>
              <a:t>¿PARA QUÉ?</a:t>
            </a:r>
          </a:p>
        </p:txBody>
      </p:sp>
      <p:pic>
        <p:nvPicPr>
          <p:cNvPr id="9"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319908" y="221544"/>
            <a:ext cx="2847120" cy="2156909"/>
          </a:xfrm>
          <a:prstGeom prst="rect">
            <a:avLst/>
          </a:prstGeom>
        </p:spPr>
      </p:pic>
      <p:sp>
        <p:nvSpPr>
          <p:cNvPr id="10" name="CuadroTexto 9">
            <a:extLst>
              <a:ext uri="{FF2B5EF4-FFF2-40B4-BE49-F238E27FC236}">
                <a16:creationId xmlns:a16="http://schemas.microsoft.com/office/drawing/2014/main" xmlns="" id="{15F052D8-97A2-4EA9-8C18-3ADF52377C7C}"/>
              </a:ext>
            </a:extLst>
          </p:cNvPr>
          <p:cNvSpPr txBox="1"/>
          <p:nvPr/>
        </p:nvSpPr>
        <p:spPr>
          <a:xfrm>
            <a:off x="8879742" y="4876637"/>
            <a:ext cx="3953276" cy="4832092"/>
          </a:xfrm>
          <a:prstGeom prst="rect">
            <a:avLst/>
          </a:prstGeom>
          <a:noFill/>
        </p:spPr>
        <p:txBody>
          <a:bodyPr wrap="square" rtlCol="0">
            <a:spAutoFit/>
          </a:bodyPr>
          <a:lstStyle/>
          <a:p>
            <a:pPr algn="ctr"/>
            <a:r>
              <a:rPr lang="es-MX" sz="4400" b="1" dirty="0"/>
              <a:t>Aprender a </a:t>
            </a:r>
          </a:p>
          <a:p>
            <a:pPr algn="ctr"/>
            <a:r>
              <a:rPr lang="es-MX" sz="4400" b="1" dirty="0"/>
              <a:t>amar, a</a:t>
            </a:r>
            <a:r>
              <a:rPr lang="es-MX" sz="4400" b="1" dirty="0">
                <a:highlight>
                  <a:srgbClr val="FFFF00"/>
                </a:highlight>
              </a:rPr>
              <a:t> </a:t>
            </a:r>
          </a:p>
          <a:p>
            <a:pPr algn="ctr"/>
            <a:r>
              <a:rPr lang="es-MX" sz="4400" b="1" dirty="0"/>
              <a:t>hacer el bien </a:t>
            </a:r>
          </a:p>
          <a:p>
            <a:pPr algn="ctr"/>
            <a:r>
              <a:rPr lang="es-MX" sz="4400" b="1" dirty="0"/>
              <a:t>y servir humildemente, sin esperar nada a cambio.</a:t>
            </a:r>
            <a:endParaRPr lang="es-MX" sz="4400" b="1" dirty="0">
              <a:solidFill>
                <a:srgbClr val="421C5E"/>
              </a:solidFill>
            </a:endParaRPr>
          </a:p>
        </p:txBody>
      </p:sp>
      <p:sp>
        <p:nvSpPr>
          <p:cNvPr id="11" name="CuadroTexto 10">
            <a:extLst>
              <a:ext uri="{FF2B5EF4-FFF2-40B4-BE49-F238E27FC236}">
                <a16:creationId xmlns:a16="http://schemas.microsoft.com/office/drawing/2014/main" xmlns="" id="{8DBC5E34-DBB9-457F-BDC1-5D3CB19BBD23}"/>
              </a:ext>
            </a:extLst>
          </p:cNvPr>
          <p:cNvSpPr txBox="1"/>
          <p:nvPr/>
        </p:nvSpPr>
        <p:spPr>
          <a:xfrm>
            <a:off x="13768076" y="4796115"/>
            <a:ext cx="4307570" cy="5262979"/>
          </a:xfrm>
          <a:prstGeom prst="rect">
            <a:avLst/>
          </a:prstGeom>
          <a:noFill/>
        </p:spPr>
        <p:txBody>
          <a:bodyPr wrap="square" rtlCol="0">
            <a:spAutoFit/>
          </a:bodyPr>
          <a:lstStyle/>
          <a:p>
            <a:pPr algn="ctr"/>
            <a:r>
              <a:rPr lang="es-MX" sz="4800" b="1" dirty="0"/>
              <a:t>Los tres pilares</a:t>
            </a:r>
          </a:p>
          <a:p>
            <a:pPr algn="ctr"/>
            <a:r>
              <a:rPr lang="es-MX" sz="4800" b="1" dirty="0"/>
              <a:t>fundamentales de la evangelización son: el anuncio, el servicio y la gratuidad. </a:t>
            </a:r>
          </a:p>
        </p:txBody>
      </p:sp>
      <p:pic>
        <p:nvPicPr>
          <p:cNvPr id="13" name="Imagen 12">
            <a:extLst>
              <a:ext uri="{FF2B5EF4-FFF2-40B4-BE49-F238E27FC236}">
                <a16:creationId xmlns:a16="http://schemas.microsoft.com/office/drawing/2014/main" xmlns="" id="{01DC5D95-8094-4AD8-ACCD-07A47ECA0A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9908" y="8297089"/>
            <a:ext cx="2960489" cy="1871771"/>
          </a:xfrm>
          <a:prstGeom prst="rect">
            <a:avLst/>
          </a:prstGeom>
          <a:ln>
            <a:noFill/>
          </a:ln>
        </p:spPr>
      </p:pic>
      <p:pic>
        <p:nvPicPr>
          <p:cNvPr id="3074" name="Picture 2" descr="Blog de Óscar Pardo de la Salud.: HISTORIA DE UNA DEPENDIENTE, QUE FALLECIÓ  SIN PERCIBIR LAS AYUDAS EN LA COMUNIDAD VALENCIANA.">
            <a:extLst>
              <a:ext uri="{FF2B5EF4-FFF2-40B4-BE49-F238E27FC236}">
                <a16:creationId xmlns:a16="http://schemas.microsoft.com/office/drawing/2014/main" xmlns="" id="{B117DDA3-16DC-4906-BDA4-316AEF026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9742" y="743560"/>
            <a:ext cx="3834287" cy="38342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xmlns="" id="{9E41FD59-8EC4-4231-9F97-7F40C875DC1A}"/>
              </a:ext>
            </a:extLst>
          </p:cNvPr>
          <p:cNvSpPr txBox="1"/>
          <p:nvPr/>
        </p:nvSpPr>
        <p:spPr>
          <a:xfrm>
            <a:off x="3986862" y="4796115"/>
            <a:ext cx="3850602" cy="4524315"/>
          </a:xfrm>
          <a:prstGeom prst="rect">
            <a:avLst/>
          </a:prstGeom>
          <a:noFill/>
        </p:spPr>
        <p:txBody>
          <a:bodyPr wrap="square" rtlCol="0">
            <a:spAutoFit/>
          </a:bodyPr>
          <a:lstStyle/>
          <a:p>
            <a:pPr algn="ctr"/>
            <a:r>
              <a:rPr lang="es-MX" sz="4800" b="1" dirty="0"/>
              <a:t>Corresponder al amor de Dios                                   </a:t>
            </a:r>
            <a:r>
              <a:rPr lang="es-MX" sz="4800" b="1" dirty="0">
                <a:solidFill>
                  <a:schemeClr val="bg1"/>
                </a:solidFill>
                <a:effectLst>
                  <a:outerShdw blurRad="38100" dist="38100" dir="2700000" algn="tl">
                    <a:srgbClr val="000000">
                      <a:alpha val="43137"/>
                    </a:srgbClr>
                  </a:outerShdw>
                </a:effectLst>
              </a:rPr>
              <a:t>y reconocer la gratuidad de su amor.</a:t>
            </a:r>
            <a:endParaRPr lang="es-MX" sz="4800" b="1" dirty="0">
              <a:solidFill>
                <a:schemeClr val="bg1"/>
              </a:solidFill>
            </a:endParaRPr>
          </a:p>
        </p:txBody>
      </p:sp>
      <p:pic>
        <p:nvPicPr>
          <p:cNvPr id="3080" name="Picture 8" descr="Gracias Dios mío por tantas bendiciones">
            <a:extLst>
              <a:ext uri="{FF2B5EF4-FFF2-40B4-BE49-F238E27FC236}">
                <a16:creationId xmlns:a16="http://schemas.microsoft.com/office/drawing/2014/main" xmlns="" id="{838EC55C-4BC1-405E-B5E9-F3E20E1913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3900" y="703855"/>
            <a:ext cx="4237712" cy="37350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82" name="Picture 10" descr="LA EVANGELIZACIÓN NO CONOCE FRONTERAS NI CULTURAS': PAPA FRANCISCO | vida  nueva">
            <a:extLst>
              <a:ext uri="{FF2B5EF4-FFF2-40B4-BE49-F238E27FC236}">
                <a16:creationId xmlns:a16="http://schemas.microsoft.com/office/drawing/2014/main" xmlns="" id="{A017F1E6-6BA7-45DD-BF52-B281096AE0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6771" y="723181"/>
            <a:ext cx="4142607" cy="3715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2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220040" y="-159617"/>
            <a:ext cx="2531741" cy="10446617"/>
          </a:xfrm>
          <a:prstGeom prst="rect">
            <a:avLst/>
          </a:prstGeom>
          <a:solidFill>
            <a:srgbClr val="FBFFFF"/>
          </a:solidFill>
        </p:spPr>
      </p:sp>
      <p:sp>
        <p:nvSpPr>
          <p:cNvPr id="3" name="AutoShape 3"/>
          <p:cNvSpPr/>
          <p:nvPr/>
        </p:nvSpPr>
        <p:spPr>
          <a:xfrm>
            <a:off x="1852598" y="-159617"/>
            <a:ext cx="1428869" cy="10686798"/>
          </a:xfrm>
          <a:prstGeom prst="rect">
            <a:avLst/>
          </a:prstGeom>
          <a:solidFill>
            <a:srgbClr val="FBFFFF">
              <a:alpha val="21960"/>
            </a:srgbClr>
          </a:solidFill>
        </p:spPr>
      </p:sp>
      <p:grpSp>
        <p:nvGrpSpPr>
          <p:cNvPr id="4" name="Group 4"/>
          <p:cNvGrpSpPr/>
          <p:nvPr/>
        </p:nvGrpSpPr>
        <p:grpSpPr>
          <a:xfrm>
            <a:off x="14346542" y="7302892"/>
            <a:ext cx="2553614" cy="2553614"/>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FFFF"/>
            </a:solidFill>
          </p:spPr>
        </p:sp>
      </p:grpSp>
      <p:grpSp>
        <p:nvGrpSpPr>
          <p:cNvPr id="6" name="Group 6"/>
          <p:cNvGrpSpPr/>
          <p:nvPr/>
        </p:nvGrpSpPr>
        <p:grpSpPr>
          <a:xfrm>
            <a:off x="4237044" y="4314460"/>
            <a:ext cx="2553614" cy="255361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FFFF"/>
            </a:solidFill>
          </p:spPr>
        </p:sp>
      </p:grpSp>
      <p:grpSp>
        <p:nvGrpSpPr>
          <p:cNvPr id="8" name="Group 8"/>
          <p:cNvGrpSpPr/>
          <p:nvPr/>
        </p:nvGrpSpPr>
        <p:grpSpPr>
          <a:xfrm>
            <a:off x="13580953" y="1453206"/>
            <a:ext cx="2553614" cy="255361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FFFF"/>
            </a:solidFill>
          </p:spPr>
        </p:sp>
      </p:grpSp>
      <p:pic>
        <p:nvPicPr>
          <p:cNvPr id="10" name="Picture 10"/>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5112129" y="7419364"/>
            <a:ext cx="1022438" cy="2089607"/>
          </a:xfrm>
          <a:prstGeom prst="rect">
            <a:avLst/>
          </a:prstGeom>
          <a:ln>
            <a:noFill/>
          </a:ln>
          <a:effectLst>
            <a:outerShdw blurRad="292100" dist="139700" dir="2700000" algn="tl" rotWithShape="0">
              <a:srgbClr val="333333">
                <a:alpha val="65000"/>
              </a:srgbClr>
            </a:outerShdw>
          </a:effectLst>
        </p:spPr>
      </p:pic>
      <p:pic>
        <p:nvPicPr>
          <p:cNvPr id="12"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4747736" y="4999005"/>
            <a:ext cx="1521599" cy="1408171"/>
          </a:xfrm>
          <a:prstGeom prst="rect">
            <a:avLst/>
          </a:prstGeom>
          <a:ln>
            <a:noFill/>
          </a:ln>
          <a:effectLst>
            <a:outerShdw blurRad="292100" dist="139700" dir="2700000" algn="tl" rotWithShape="0">
              <a:srgbClr val="333333">
                <a:alpha val="65000"/>
              </a:srgbClr>
            </a:outerShdw>
          </a:effectLst>
        </p:spPr>
      </p:pic>
      <p:pic>
        <p:nvPicPr>
          <p:cNvPr id="13" name="Picture 1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3199" y="127175"/>
            <a:ext cx="2051351" cy="1554054"/>
          </a:xfrm>
          <a:prstGeom prst="rect">
            <a:avLst/>
          </a:prstGeom>
          <a:ln>
            <a:noFill/>
          </a:ln>
          <a:effectLst>
            <a:outerShdw blurRad="292100" dist="139700" dir="2700000" algn="tl" rotWithShape="0">
              <a:srgbClr val="333333">
                <a:alpha val="65000"/>
              </a:srgbClr>
            </a:outerShdw>
          </a:effectLst>
        </p:spPr>
      </p:pic>
      <p:sp>
        <p:nvSpPr>
          <p:cNvPr id="14" name="TextBox 5">
            <a:extLst>
              <a:ext uri="{FF2B5EF4-FFF2-40B4-BE49-F238E27FC236}">
                <a16:creationId xmlns:a16="http://schemas.microsoft.com/office/drawing/2014/main" xmlns="" id="{A817F1C1-469F-42A5-A297-4E4ECB010D77}"/>
              </a:ext>
            </a:extLst>
          </p:cNvPr>
          <p:cNvSpPr txBox="1"/>
          <p:nvPr/>
        </p:nvSpPr>
        <p:spPr>
          <a:xfrm>
            <a:off x="-2362200" y="3779566"/>
            <a:ext cx="7496561" cy="1773691"/>
          </a:xfrm>
          <a:prstGeom prst="rect">
            <a:avLst/>
          </a:prstGeom>
        </p:spPr>
        <p:txBody>
          <a:bodyPr lIns="0" tIns="0" rIns="0" bIns="0" rtlCol="0" anchor="t">
            <a:spAutoFit/>
          </a:bodyPr>
          <a:lstStyle/>
          <a:p>
            <a:pPr algn="ctr">
              <a:lnSpc>
                <a:spcPts val="7290"/>
              </a:lnSpc>
            </a:pPr>
            <a:r>
              <a:rPr lang="en-US" sz="4000" b="1" cap="all" spc="108" dirty="0">
                <a:solidFill>
                  <a:srgbClr val="7030A0"/>
                </a:solidFill>
                <a:effectLst>
                  <a:outerShdw blurRad="38100" dist="38100" dir="2700000" algn="tl">
                    <a:srgbClr val="000000">
                      <a:alpha val="43137"/>
                    </a:srgbClr>
                  </a:outerShdw>
                </a:effectLst>
                <a:latin typeface="Quando Italics"/>
              </a:rPr>
              <a:t>Si la </a:t>
            </a:r>
          </a:p>
          <a:p>
            <a:pPr algn="ctr">
              <a:lnSpc>
                <a:spcPts val="7290"/>
              </a:lnSpc>
            </a:pPr>
            <a:r>
              <a:rPr lang="en-US" sz="4000" b="1" cap="all" spc="108" dirty="0" err="1">
                <a:solidFill>
                  <a:srgbClr val="7030A0"/>
                </a:solidFill>
                <a:effectLst>
                  <a:outerShdw blurRad="38100" dist="38100" dir="2700000" algn="tl">
                    <a:srgbClr val="000000">
                      <a:alpha val="43137"/>
                    </a:srgbClr>
                  </a:outerShdw>
                </a:effectLst>
                <a:latin typeface="Quando Italics"/>
              </a:rPr>
              <a:t>Vives</a:t>
            </a:r>
            <a:r>
              <a:rPr lang="en-US" sz="4000" b="1" cap="all" spc="108" dirty="0">
                <a:solidFill>
                  <a:srgbClr val="7030A0"/>
                </a:solidFill>
                <a:effectLst>
                  <a:outerShdw blurRad="38100" dist="38100" dir="2700000" algn="tl">
                    <a:srgbClr val="000000">
                      <a:alpha val="43137"/>
                    </a:srgbClr>
                  </a:outerShdw>
                </a:effectLst>
                <a:latin typeface="Quando Italics"/>
              </a:rPr>
              <a:t>…</a:t>
            </a:r>
            <a:endParaRPr lang="en-US" sz="4000" b="1" cap="all" spc="108" dirty="0">
              <a:solidFill>
                <a:srgbClr val="7030A0"/>
              </a:solidFill>
              <a:latin typeface="Quando Italics"/>
            </a:endParaRPr>
          </a:p>
        </p:txBody>
      </p:sp>
      <p:sp>
        <p:nvSpPr>
          <p:cNvPr id="15" name="Rectángulo 14">
            <a:extLst>
              <a:ext uri="{FF2B5EF4-FFF2-40B4-BE49-F238E27FC236}">
                <a16:creationId xmlns:a16="http://schemas.microsoft.com/office/drawing/2014/main" xmlns="" id="{3BD59F97-C013-488A-8100-1CECF9DB852A}"/>
              </a:ext>
            </a:extLst>
          </p:cNvPr>
          <p:cNvSpPr/>
          <p:nvPr/>
        </p:nvSpPr>
        <p:spPr>
          <a:xfrm>
            <a:off x="4747736" y="1821030"/>
            <a:ext cx="13816287" cy="2123658"/>
          </a:xfrm>
          <a:prstGeom prst="rect">
            <a:avLst/>
          </a:prstGeom>
        </p:spPr>
        <p:txBody>
          <a:bodyPr wrap="square">
            <a:spAutoFit/>
          </a:bodyPr>
          <a:lstStyle/>
          <a:p>
            <a:pPr marL="571500" indent="-571500">
              <a:buFont typeface="Wingdings" panose="05000000000000000000" pitchFamily="2" charset="2"/>
              <a:buChar char="ü"/>
            </a:pPr>
            <a:r>
              <a:rPr lang="es-MX" sz="4400" b="1" dirty="0">
                <a:solidFill>
                  <a:schemeClr val="bg1"/>
                </a:solidFill>
                <a:effectLst>
                  <a:outerShdw blurRad="38100" dist="38100" dir="2700000" algn="tl">
                    <a:srgbClr val="000000">
                      <a:alpha val="43137"/>
                    </a:srgbClr>
                  </a:outerShdw>
                </a:effectLst>
              </a:rPr>
              <a:t>Eres feliz al dar…                                                                                                             al convocar y acoger a los demás,                                                                      contagias la misericordia.</a:t>
            </a:r>
            <a:endParaRPr lang="es-MX" sz="4000" dirty="0">
              <a:solidFill>
                <a:schemeClr val="bg1"/>
              </a:solidFill>
              <a:effectLst>
                <a:outerShdw blurRad="38100" dist="38100" dir="2700000" algn="tl">
                  <a:srgbClr val="000000">
                    <a:alpha val="43137"/>
                  </a:srgbClr>
                </a:outerShdw>
              </a:effectLst>
            </a:endParaRPr>
          </a:p>
        </p:txBody>
      </p:sp>
      <p:sp>
        <p:nvSpPr>
          <p:cNvPr id="16" name="Rectángulo 15">
            <a:extLst>
              <a:ext uri="{FF2B5EF4-FFF2-40B4-BE49-F238E27FC236}">
                <a16:creationId xmlns:a16="http://schemas.microsoft.com/office/drawing/2014/main" xmlns="" id="{114EEE3D-8A56-43C8-BAA1-C22C75103FF6}"/>
              </a:ext>
            </a:extLst>
          </p:cNvPr>
          <p:cNvSpPr/>
          <p:nvPr/>
        </p:nvSpPr>
        <p:spPr>
          <a:xfrm>
            <a:off x="4747736" y="7771965"/>
            <a:ext cx="11876157" cy="2123658"/>
          </a:xfrm>
          <a:prstGeom prst="rect">
            <a:avLst/>
          </a:prstGeom>
        </p:spPr>
        <p:txBody>
          <a:bodyPr wrap="square">
            <a:spAutoFit/>
          </a:bodyPr>
          <a:lstStyle/>
          <a:p>
            <a:pPr marL="342900" indent="-342900" algn="just">
              <a:buClr>
                <a:schemeClr val="bg1"/>
              </a:buClr>
              <a:buFont typeface="Wingdings" panose="05000000000000000000" pitchFamily="2" charset="2"/>
              <a:buChar char="ü"/>
            </a:pPr>
            <a:r>
              <a:rPr lang="es-MX" altLang="es-MX" sz="4400" b="1" dirty="0">
                <a:solidFill>
                  <a:schemeClr val="bg1"/>
                </a:solidFill>
                <a:effectLst>
                  <a:outerShdw blurRad="38100" dist="38100" dir="2700000" algn="tl">
                    <a:srgbClr val="000000">
                      <a:alpha val="43137"/>
                    </a:srgbClr>
                  </a:outerShdw>
                </a:effectLst>
                <a:latin typeface="Calibri" panose="020F0502020204030204" pitchFamily="34" charset="0"/>
              </a:rPr>
              <a:t>Aumentas y mejoras tu apostolado: </a:t>
            </a:r>
          </a:p>
          <a:p>
            <a:pPr algn="just">
              <a:buClr>
                <a:schemeClr val="bg1"/>
              </a:buClr>
            </a:pPr>
            <a:r>
              <a:rPr lang="es-MX" altLang="es-MX" sz="4400" b="1" dirty="0">
                <a:solidFill>
                  <a:schemeClr val="bg1"/>
                </a:solidFill>
                <a:effectLst>
                  <a:outerShdw blurRad="38100" dist="38100" dir="2700000" algn="tl">
                    <a:srgbClr val="000000">
                      <a:alpha val="43137"/>
                    </a:srgbClr>
                  </a:outerShdw>
                </a:effectLst>
                <a:latin typeface="Calibri" panose="020F0502020204030204" pitchFamily="34" charset="0"/>
              </a:rPr>
              <a:t>   al abrir el corazón a la gracia de Dios.</a:t>
            </a:r>
          </a:p>
          <a:p>
            <a:pPr algn="just">
              <a:buClr>
                <a:schemeClr val="bg1"/>
              </a:buClr>
            </a:pPr>
            <a:endParaRPr lang="es-MX" altLang="es-MX" sz="44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19" name="Imagen 18">
            <a:extLst>
              <a:ext uri="{FF2B5EF4-FFF2-40B4-BE49-F238E27FC236}">
                <a16:creationId xmlns:a16="http://schemas.microsoft.com/office/drawing/2014/main" xmlns="" id="{E2E8300C-5468-42C1-88E9-8216A40A9C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2636" y="8732891"/>
            <a:ext cx="2187164" cy="1058809"/>
          </a:xfrm>
          <a:prstGeom prst="rect">
            <a:avLst/>
          </a:prstGeom>
        </p:spPr>
      </p:pic>
      <p:pic>
        <p:nvPicPr>
          <p:cNvPr id="17" name="Imagen 1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957759" y="1797810"/>
            <a:ext cx="1799999" cy="1800000"/>
          </a:xfrm>
          <a:prstGeom prst="rect">
            <a:avLst/>
          </a:prstGeom>
          <a:ln>
            <a:noFill/>
          </a:ln>
          <a:effectLst>
            <a:outerShdw blurRad="292100" dist="139700" dir="2700000" algn="tl" rotWithShape="0">
              <a:srgbClr val="333333">
                <a:alpha val="65000"/>
              </a:srgbClr>
            </a:outerShdw>
          </a:effectLst>
        </p:spPr>
      </p:pic>
      <p:sp>
        <p:nvSpPr>
          <p:cNvPr id="11" name="Rectángulo 10">
            <a:extLst>
              <a:ext uri="{FF2B5EF4-FFF2-40B4-BE49-F238E27FC236}">
                <a16:creationId xmlns:a16="http://schemas.microsoft.com/office/drawing/2014/main" xmlns="" id="{0FAAA4E1-0FA4-402C-99E4-C2CB24F7EE3E}"/>
              </a:ext>
            </a:extLst>
          </p:cNvPr>
          <p:cNvSpPr/>
          <p:nvPr/>
        </p:nvSpPr>
        <p:spPr>
          <a:xfrm>
            <a:off x="7221541" y="4962647"/>
            <a:ext cx="9409972" cy="1446550"/>
          </a:xfrm>
          <a:prstGeom prst="rect">
            <a:avLst/>
          </a:prstGeom>
        </p:spPr>
        <p:txBody>
          <a:bodyPr wrap="square">
            <a:spAutoFit/>
          </a:bodyPr>
          <a:lstStyle/>
          <a:p>
            <a:pPr marL="571500" indent="-571500">
              <a:buFont typeface="Wingdings" panose="05000000000000000000" pitchFamily="2" charset="2"/>
              <a:buChar char="ü"/>
            </a:pPr>
            <a:r>
              <a:rPr lang="es-MX" sz="4400" b="1" dirty="0">
                <a:solidFill>
                  <a:schemeClr val="bg1"/>
                </a:solidFill>
                <a:effectLst>
                  <a:outerShdw blurRad="38100" dist="38100" dir="2700000" algn="tl">
                    <a:srgbClr val="000000">
                      <a:alpha val="43137"/>
                    </a:srgbClr>
                  </a:outerShdw>
                </a:effectLst>
              </a:rPr>
              <a:t>Conservas la fe en un Dios bueno que te ama con infinito amor.  </a:t>
            </a:r>
          </a:p>
        </p:txBody>
      </p:sp>
      <p:sp>
        <p:nvSpPr>
          <p:cNvPr id="20" name="CuadroTexto 19">
            <a:extLst>
              <a:ext uri="{FF2B5EF4-FFF2-40B4-BE49-F238E27FC236}">
                <a16:creationId xmlns:a16="http://schemas.microsoft.com/office/drawing/2014/main" xmlns="" id="{80A296CF-7045-4E2F-8A41-7611E786AA9C}"/>
              </a:ext>
            </a:extLst>
          </p:cNvPr>
          <p:cNvSpPr txBox="1"/>
          <p:nvPr/>
        </p:nvSpPr>
        <p:spPr>
          <a:xfrm>
            <a:off x="5993903" y="472375"/>
            <a:ext cx="9100505" cy="830997"/>
          </a:xfrm>
          <a:prstGeom prst="rect">
            <a:avLst/>
          </a:prstGeom>
          <a:noFill/>
        </p:spPr>
        <p:txBody>
          <a:bodyPr wrap="none" rtlCol="0">
            <a:spAutoFit/>
          </a:bodyPr>
          <a:lstStyle/>
          <a:p>
            <a:r>
              <a:rPr lang="es-MX" sz="4800" b="1" i="1" dirty="0">
                <a:solidFill>
                  <a:schemeClr val="bg1"/>
                </a:solidFill>
                <a:effectLst>
                  <a:outerShdw blurRad="38100" dist="38100" dir="2700000" algn="tl">
                    <a:srgbClr val="000000">
                      <a:alpha val="43137"/>
                    </a:srgbClr>
                  </a:outerShdw>
                </a:effectLst>
              </a:rPr>
              <a:t>Al abrir tu corazón a la gratuidad…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4172" y="4533862"/>
            <a:ext cx="18436343" cy="1270100"/>
          </a:xfrm>
          <a:prstGeom prst="rect">
            <a:avLst/>
          </a:prstGeom>
          <a:solidFill>
            <a:srgbClr val="8C52FF"/>
          </a:solidFill>
        </p:spPr>
        <p:txBody>
          <a:bodyPr/>
          <a:lstStyle/>
          <a:p>
            <a:r>
              <a:rPr lang="es-MX" dirty="0"/>
              <a:t>C</a:t>
            </a: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81415" y="352619"/>
            <a:ext cx="1676532" cy="1270100"/>
          </a:xfrm>
          <a:prstGeom prst="rect">
            <a:avLst/>
          </a:prstGeom>
        </p:spPr>
      </p:pic>
      <p:sp>
        <p:nvSpPr>
          <p:cNvPr id="5" name="TextBox 5"/>
          <p:cNvSpPr txBox="1"/>
          <p:nvPr/>
        </p:nvSpPr>
        <p:spPr>
          <a:xfrm>
            <a:off x="11963400" y="352619"/>
            <a:ext cx="2058263" cy="1735455"/>
          </a:xfrm>
          <a:prstGeom prst="rect">
            <a:avLst/>
          </a:prstGeom>
        </p:spPr>
        <p:txBody>
          <a:bodyPr lIns="0" tIns="0" rIns="0" bIns="0" rtlCol="0" anchor="t">
            <a:spAutoFit/>
          </a:bodyPr>
          <a:lstStyle/>
          <a:p>
            <a:pPr algn="ctr">
              <a:lnSpc>
                <a:spcPts val="14040"/>
              </a:lnSpc>
            </a:pPr>
            <a:r>
              <a:rPr lang="en-US" sz="10400" spc="208" dirty="0">
                <a:solidFill>
                  <a:srgbClr val="8C52FF"/>
                </a:solidFill>
                <a:latin typeface="Quando Italics"/>
              </a:rPr>
              <a:t>01</a:t>
            </a:r>
          </a:p>
        </p:txBody>
      </p:sp>
      <p:sp>
        <p:nvSpPr>
          <p:cNvPr id="6" name="TextBox 6"/>
          <p:cNvSpPr txBox="1"/>
          <p:nvPr/>
        </p:nvSpPr>
        <p:spPr>
          <a:xfrm>
            <a:off x="2154346" y="6562996"/>
            <a:ext cx="2058263" cy="1735455"/>
          </a:xfrm>
          <a:prstGeom prst="rect">
            <a:avLst/>
          </a:prstGeom>
        </p:spPr>
        <p:txBody>
          <a:bodyPr lIns="0" tIns="0" rIns="0" bIns="0" rtlCol="0" anchor="t">
            <a:spAutoFit/>
          </a:bodyPr>
          <a:lstStyle/>
          <a:p>
            <a:pPr algn="ctr">
              <a:lnSpc>
                <a:spcPts val="14040"/>
              </a:lnSpc>
            </a:pPr>
            <a:r>
              <a:rPr lang="en-US" sz="10400" spc="208" dirty="0">
                <a:solidFill>
                  <a:srgbClr val="008037"/>
                </a:solidFill>
                <a:latin typeface="Quando Italics"/>
              </a:rPr>
              <a:t>02</a:t>
            </a:r>
          </a:p>
        </p:txBody>
      </p:sp>
      <p:sp>
        <p:nvSpPr>
          <p:cNvPr id="8" name="CuadroTexto 7">
            <a:extLst>
              <a:ext uri="{FF2B5EF4-FFF2-40B4-BE49-F238E27FC236}">
                <a16:creationId xmlns:a16="http://schemas.microsoft.com/office/drawing/2014/main" xmlns="" id="{9619BCE6-BF26-4F9A-8E54-F4D59D0C8381}"/>
              </a:ext>
            </a:extLst>
          </p:cNvPr>
          <p:cNvSpPr txBox="1"/>
          <p:nvPr/>
        </p:nvSpPr>
        <p:spPr>
          <a:xfrm flipH="1">
            <a:off x="1752600" y="4740682"/>
            <a:ext cx="17602200" cy="923330"/>
          </a:xfrm>
          <a:prstGeom prst="rect">
            <a:avLst/>
          </a:prstGeom>
          <a:noFill/>
        </p:spPr>
        <p:txBody>
          <a:bodyPr wrap="square" rtlCol="0">
            <a:spAutoFit/>
          </a:bodyPr>
          <a:lstStyle/>
          <a:p>
            <a:r>
              <a:rPr lang="es-MX" sz="5400" dirty="0">
                <a:solidFill>
                  <a:schemeClr val="bg1"/>
                </a:solidFill>
                <a:effectLst>
                  <a:outerShdw blurRad="38100" dist="38100" dir="2700000" algn="tl">
                    <a:srgbClr val="000000">
                      <a:alpha val="43137"/>
                    </a:srgbClr>
                  </a:outerShdw>
                </a:effectLst>
              </a:rPr>
              <a:t>PORQUE OTROS TE NECESITAN,CEFAS TE INVITA A…</a:t>
            </a:r>
          </a:p>
        </p:txBody>
      </p:sp>
      <p:sp>
        <p:nvSpPr>
          <p:cNvPr id="11" name="Rectángulo 10">
            <a:extLst>
              <a:ext uri="{FF2B5EF4-FFF2-40B4-BE49-F238E27FC236}">
                <a16:creationId xmlns:a16="http://schemas.microsoft.com/office/drawing/2014/main" xmlns="" id="{BD565614-EED3-42C2-8151-684A626F7B1C}"/>
              </a:ext>
            </a:extLst>
          </p:cNvPr>
          <p:cNvSpPr/>
          <p:nvPr/>
        </p:nvSpPr>
        <p:spPr>
          <a:xfrm>
            <a:off x="3653092" y="6298367"/>
            <a:ext cx="9655293" cy="3170099"/>
          </a:xfrm>
          <a:prstGeom prst="rect">
            <a:avLst/>
          </a:prstGeom>
        </p:spPr>
        <p:txBody>
          <a:bodyPr wrap="square">
            <a:spAutoFit/>
          </a:bodyPr>
          <a:lstStyle/>
          <a:p>
            <a:pPr algn="ctr"/>
            <a:r>
              <a:rPr lang="es-MX" sz="4000" b="1" dirty="0">
                <a:solidFill>
                  <a:srgbClr val="003E1C"/>
                </a:solidFill>
                <a:latin typeface="Arial" panose="020B0604020202020204" pitchFamily="34" charset="0"/>
                <a:ea typeface="Times New Roman" panose="02020603050405020304" pitchFamily="18" charset="0"/>
              </a:rPr>
              <a:t>Dar prioridad a la gracia, </a:t>
            </a:r>
          </a:p>
          <a:p>
            <a:pPr algn="ctr"/>
            <a:r>
              <a:rPr lang="es-MX" sz="4000" b="1" dirty="0">
                <a:solidFill>
                  <a:srgbClr val="003E1C"/>
                </a:solidFill>
                <a:latin typeface="Arial" panose="020B0604020202020204" pitchFamily="34" charset="0"/>
                <a:ea typeface="Times New Roman" panose="02020603050405020304" pitchFamily="18" charset="0"/>
              </a:rPr>
              <a:t>a la gratuidad de la amistad </a:t>
            </a:r>
          </a:p>
          <a:p>
            <a:pPr algn="ctr"/>
            <a:r>
              <a:rPr lang="es-MX" sz="4000" b="1" dirty="0">
                <a:solidFill>
                  <a:srgbClr val="003E1C"/>
                </a:solidFill>
                <a:latin typeface="Arial" panose="020B0604020202020204" pitchFamily="34" charset="0"/>
                <a:ea typeface="Times New Roman" panose="02020603050405020304" pitchFamily="18" charset="0"/>
              </a:rPr>
              <a:t>y la unión con Dios                               para compartir, con tu testimonio y misión, el Evangelio. </a:t>
            </a:r>
            <a:endParaRPr lang="es-MX" sz="4000" b="1" dirty="0">
              <a:solidFill>
                <a:srgbClr val="003E1C"/>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xmlns="" id="{3EB43DB5-F06E-442F-8930-2F229C7D2C4A}"/>
              </a:ext>
            </a:extLst>
          </p:cNvPr>
          <p:cNvSpPr/>
          <p:nvPr/>
        </p:nvSpPr>
        <p:spPr>
          <a:xfrm>
            <a:off x="10210800" y="1878567"/>
            <a:ext cx="6135697" cy="2554545"/>
          </a:xfrm>
          <a:prstGeom prst="rect">
            <a:avLst/>
          </a:prstGeom>
        </p:spPr>
        <p:txBody>
          <a:bodyPr wrap="square">
            <a:spAutoFit/>
          </a:bodyPr>
          <a:lstStyle/>
          <a:p>
            <a:pPr algn="ctr"/>
            <a:r>
              <a:rPr lang="es-MX"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Dar paso a la gratuidad como actitud personal: dar sin esperar nada a cambio.</a:t>
            </a:r>
          </a:p>
        </p:txBody>
      </p:sp>
      <p:pic>
        <p:nvPicPr>
          <p:cNvPr id="9" name="Imagen 8"/>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13541493" y="5959060"/>
            <a:ext cx="3402579" cy="3848714"/>
          </a:xfrm>
          <a:prstGeom prst="rect">
            <a:avLst/>
          </a:prstGeom>
          <a:ln>
            <a:noFill/>
          </a:ln>
          <a:effectLst>
            <a:outerShdw blurRad="292100" dist="139700" dir="2700000" algn="tl" rotWithShape="0">
              <a:srgbClr val="333333">
                <a:alpha val="65000"/>
              </a:srgbClr>
            </a:outerShdw>
          </a:effectLst>
        </p:spPr>
      </p:pic>
      <p:pic>
        <p:nvPicPr>
          <p:cNvPr id="13" name="Imagen 12">
            <a:extLst>
              <a:ext uri="{FF2B5EF4-FFF2-40B4-BE49-F238E27FC236}">
                <a16:creationId xmlns:a16="http://schemas.microsoft.com/office/drawing/2014/main" xmlns="" id="{39ACDF9E-998C-4B04-9639-D6CA309C097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923566" y="333758"/>
            <a:ext cx="57150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543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AutoShape 2"/>
          <p:cNvSpPr/>
          <p:nvPr/>
        </p:nvSpPr>
        <p:spPr>
          <a:xfrm>
            <a:off x="-220040" y="-1"/>
            <a:ext cx="3409628" cy="10287001"/>
          </a:xfrm>
          <a:prstGeom prst="rect">
            <a:avLst/>
          </a:prstGeom>
          <a:solidFill>
            <a:srgbClr val="FBFFFF"/>
          </a:solidFill>
        </p:spPr>
      </p:sp>
      <p:sp>
        <p:nvSpPr>
          <p:cNvPr id="3" name="AutoShape 3"/>
          <p:cNvSpPr/>
          <p:nvPr/>
        </p:nvSpPr>
        <p:spPr>
          <a:xfrm>
            <a:off x="3200400" y="-399798"/>
            <a:ext cx="501326" cy="10686798"/>
          </a:xfrm>
          <a:prstGeom prst="rect">
            <a:avLst/>
          </a:prstGeom>
          <a:solidFill>
            <a:srgbClr val="00B050">
              <a:alpha val="21960"/>
            </a:srgbClr>
          </a:solidFill>
        </p:spPr>
      </p:sp>
      <p:pic>
        <p:nvPicPr>
          <p:cNvPr id="13"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2872" y="323748"/>
            <a:ext cx="2051351" cy="1554054"/>
          </a:xfrm>
          <a:prstGeom prst="rect">
            <a:avLst/>
          </a:prstGeom>
          <a:ln>
            <a:noFill/>
          </a:ln>
          <a:effectLst>
            <a:outerShdw blurRad="292100" dist="139700" dir="2700000" algn="tl" rotWithShape="0">
              <a:srgbClr val="333333">
                <a:alpha val="65000"/>
              </a:srgbClr>
            </a:outerShdw>
          </a:effectLst>
        </p:spPr>
      </p:pic>
      <p:sp>
        <p:nvSpPr>
          <p:cNvPr id="15" name="Rectángulo 14">
            <a:extLst>
              <a:ext uri="{FF2B5EF4-FFF2-40B4-BE49-F238E27FC236}">
                <a16:creationId xmlns:a16="http://schemas.microsoft.com/office/drawing/2014/main" xmlns="" id="{7D15E890-85AD-46B0-A3C6-F2663AD10BEF}"/>
              </a:ext>
            </a:extLst>
          </p:cNvPr>
          <p:cNvSpPr/>
          <p:nvPr/>
        </p:nvSpPr>
        <p:spPr>
          <a:xfrm>
            <a:off x="3981928" y="1845804"/>
            <a:ext cx="14173200" cy="7540526"/>
          </a:xfrm>
          <a:prstGeom prst="rect">
            <a:avLst/>
          </a:prstGeom>
        </p:spPr>
        <p:txBody>
          <a:bodyPr wrap="square">
            <a:spAutoFit/>
          </a:bodyPr>
          <a:lstStyle/>
          <a:p>
            <a:pPr marL="540000" lvl="1" indent="-457200" eaLnBrk="0" hangingPunct="0">
              <a:buClr>
                <a:schemeClr val="bg1"/>
              </a:buClr>
              <a:buFont typeface="Wingdings" panose="05000000000000000000" pitchFamily="2" charset="2"/>
              <a:buChar char="ü"/>
              <a:defRPr/>
            </a:pPr>
            <a:r>
              <a:rPr lang="es-MX" sz="4400" dirty="0">
                <a:solidFill>
                  <a:schemeClr val="bg1"/>
                </a:solidFill>
                <a:effectLst>
                  <a:outerShdw blurRad="38100" dist="38100" dir="2700000" algn="tl">
                    <a:srgbClr val="000000">
                      <a:alpha val="43137"/>
                    </a:srgbClr>
                  </a:outerShdw>
                </a:effectLst>
                <a:ea typeface="ＭＳ Ｐゴシック" pitchFamily="-65" charset="-128"/>
              </a:rPr>
              <a:t>EL egoísmo.</a:t>
            </a:r>
          </a:p>
          <a:p>
            <a:pPr marL="540000" lvl="1" indent="-457200" eaLnBrk="0" hangingPunct="0">
              <a:buClr>
                <a:schemeClr val="bg1"/>
              </a:buClr>
              <a:buFont typeface="Wingdings" panose="05000000000000000000" pitchFamily="2" charset="2"/>
              <a:buChar char="ü"/>
              <a:defRPr/>
            </a:pPr>
            <a:r>
              <a:rPr lang="es-MX" sz="4400" dirty="0">
                <a:solidFill>
                  <a:schemeClr val="bg1"/>
                </a:solidFill>
                <a:effectLst>
                  <a:outerShdw blurRad="38100" dist="38100" dir="2700000" algn="tl">
                    <a:srgbClr val="000000">
                      <a:alpha val="43137"/>
                    </a:srgbClr>
                  </a:outerShdw>
                </a:effectLst>
                <a:ea typeface="ＭＳ Ｐゴシック" pitchFamily="-65" charset="-128"/>
              </a:rPr>
              <a:t>La apatía.</a:t>
            </a:r>
          </a:p>
          <a:p>
            <a:pPr marL="540000" lvl="1" indent="-457200" eaLnBrk="0" hangingPunct="0">
              <a:buClr>
                <a:schemeClr val="bg1"/>
              </a:buClr>
              <a:buFont typeface="Wingdings" panose="05000000000000000000" pitchFamily="2" charset="2"/>
              <a:buChar char="ü"/>
              <a:defRPr/>
            </a:pPr>
            <a:r>
              <a:rPr lang="es-MX" sz="4400" dirty="0">
                <a:solidFill>
                  <a:schemeClr val="bg1"/>
                </a:solidFill>
                <a:effectLst>
                  <a:outerShdw blurRad="38100" dist="38100" dir="2700000" algn="tl">
                    <a:srgbClr val="000000">
                      <a:alpha val="43137"/>
                    </a:srgbClr>
                  </a:outerShdw>
                </a:effectLst>
                <a:ea typeface="ＭＳ Ｐゴシック" pitchFamily="-65" charset="-128"/>
              </a:rPr>
              <a:t>La indiferencia.</a:t>
            </a:r>
          </a:p>
          <a:p>
            <a:pPr marL="540000" lvl="1" indent="-457200" eaLnBrk="0" hangingPunct="0">
              <a:buClr>
                <a:schemeClr val="bg1"/>
              </a:buClr>
              <a:buFont typeface="Wingdings" panose="05000000000000000000" pitchFamily="2" charset="2"/>
              <a:buChar char="ü"/>
              <a:defRPr/>
            </a:pPr>
            <a:r>
              <a:rPr lang="es-MX" sz="4400" dirty="0">
                <a:solidFill>
                  <a:schemeClr val="bg1"/>
                </a:solidFill>
                <a:effectLst>
                  <a:outerShdw blurRad="38100" dist="38100" dir="2700000" algn="tl">
                    <a:srgbClr val="000000">
                      <a:alpha val="43137"/>
                    </a:srgbClr>
                  </a:outerShdw>
                </a:effectLst>
                <a:ea typeface="ＭＳ Ｐゴシック" pitchFamily="-65" charset="-128"/>
              </a:rPr>
              <a:t>La autosuficiencia. </a:t>
            </a:r>
          </a:p>
          <a:p>
            <a:pPr marL="540000" lvl="1" indent="-457200" eaLnBrk="0" hangingPunct="0">
              <a:buClr>
                <a:schemeClr val="bg1"/>
              </a:buClr>
              <a:buFont typeface="Wingdings" panose="05000000000000000000" pitchFamily="2" charset="2"/>
              <a:buChar char="ü"/>
              <a:defRPr/>
            </a:pPr>
            <a:r>
              <a:rPr lang="es-MX" sz="4400" dirty="0">
                <a:solidFill>
                  <a:schemeClr val="bg1"/>
                </a:solidFill>
                <a:effectLst>
                  <a:outerShdw blurRad="38100" dist="38100" dir="2700000" algn="tl">
                    <a:srgbClr val="000000">
                      <a:alpha val="43137"/>
                    </a:srgbClr>
                  </a:outerShdw>
                </a:effectLst>
                <a:ea typeface="ＭＳ Ｐゴシック" pitchFamily="-65" charset="-128"/>
              </a:rPr>
              <a:t>El consumismo.</a:t>
            </a:r>
          </a:p>
          <a:p>
            <a:pPr marL="540000" lvl="1" indent="-457200" eaLnBrk="0" hangingPunct="0">
              <a:buClr>
                <a:schemeClr val="bg1"/>
              </a:buClr>
              <a:buFont typeface="Wingdings" panose="05000000000000000000" pitchFamily="2" charset="2"/>
              <a:buChar char="ü"/>
              <a:defRPr/>
            </a:pPr>
            <a:r>
              <a:rPr lang="es-MX" sz="4400" dirty="0">
                <a:solidFill>
                  <a:schemeClr val="bg1"/>
                </a:solidFill>
                <a:effectLst>
                  <a:outerShdw blurRad="38100" dist="38100" dir="2700000" algn="tl">
                    <a:srgbClr val="000000">
                      <a:alpha val="43137"/>
                    </a:srgbClr>
                  </a:outerShdw>
                </a:effectLst>
                <a:ea typeface="ＭＳ Ｐゴシック" pitchFamily="-65" charset="-128"/>
              </a:rPr>
              <a:t>El aislamiento para no servir.</a:t>
            </a:r>
          </a:p>
          <a:p>
            <a:pPr marL="82800" lvl="1" eaLnBrk="0" hangingPunct="0">
              <a:buClr>
                <a:schemeClr val="bg1"/>
              </a:buClr>
              <a:defRPr/>
            </a:pPr>
            <a:endParaRPr lang="es-MX" sz="4400" dirty="0">
              <a:solidFill>
                <a:schemeClr val="bg1"/>
              </a:solidFill>
              <a:ea typeface="ＭＳ Ｐゴシック" pitchFamily="-65" charset="-128"/>
            </a:endParaRPr>
          </a:p>
          <a:p>
            <a:pPr marL="540000" lvl="1" indent="-457200" eaLnBrk="0" hangingPunct="0">
              <a:buClr>
                <a:schemeClr val="bg1"/>
              </a:buClr>
              <a:buFont typeface="Wingdings" panose="05000000000000000000" pitchFamily="2" charset="2"/>
              <a:buChar char="ü"/>
              <a:defRPr/>
            </a:pPr>
            <a:endParaRPr lang="es-MX" sz="4400" dirty="0">
              <a:solidFill>
                <a:schemeClr val="bg1"/>
              </a:solidFill>
              <a:ea typeface="ＭＳ Ｐゴシック" pitchFamily="-65" charset="-128"/>
            </a:endParaRPr>
          </a:p>
          <a:p>
            <a:pPr marL="540000" lvl="1" indent="-457200" eaLnBrk="0" hangingPunct="0">
              <a:buClr>
                <a:schemeClr val="bg1"/>
              </a:buClr>
              <a:buFont typeface="Wingdings" panose="05000000000000000000" pitchFamily="2" charset="2"/>
              <a:buChar char="ü"/>
              <a:defRPr/>
            </a:pPr>
            <a:r>
              <a:rPr lang="es-MX" sz="4400" dirty="0">
                <a:solidFill>
                  <a:schemeClr val="bg1"/>
                </a:solidFill>
                <a:effectLst>
                  <a:outerShdw blurRad="38100" dist="38100" dir="2700000" algn="tl">
                    <a:srgbClr val="000000">
                      <a:alpha val="43137"/>
                    </a:srgbClr>
                  </a:outerShdw>
                </a:effectLst>
                <a:ea typeface="ＭＳ Ｐゴシック" pitchFamily="-65" charset="-128"/>
              </a:rPr>
              <a:t>Quien pierde el sentido de la gratuidad,  se cierra al amor,                                     se decepciona, se vuelve un desesperado y tiende a  explotar a los demás y acaparar los bienes de la creación.</a:t>
            </a:r>
          </a:p>
        </p:txBody>
      </p:sp>
      <p:sp>
        <p:nvSpPr>
          <p:cNvPr id="16" name="Rectángulo 15">
            <a:extLst>
              <a:ext uri="{FF2B5EF4-FFF2-40B4-BE49-F238E27FC236}">
                <a16:creationId xmlns:a16="http://schemas.microsoft.com/office/drawing/2014/main" xmlns="" id="{6FA34156-D45F-4789-837B-3FEBC26F8E68}"/>
              </a:ext>
            </a:extLst>
          </p:cNvPr>
          <p:cNvSpPr/>
          <p:nvPr/>
        </p:nvSpPr>
        <p:spPr>
          <a:xfrm>
            <a:off x="0" y="3591545"/>
            <a:ext cx="3013710" cy="707886"/>
          </a:xfrm>
          <a:prstGeom prst="rect">
            <a:avLst/>
          </a:prstGeom>
        </p:spPr>
        <p:txBody>
          <a:bodyPr wrap="none">
            <a:spAutoFit/>
          </a:bodyPr>
          <a:lstStyle/>
          <a:p>
            <a:r>
              <a:rPr lang="en-US" sz="4000" b="1" cap="all" spc="108" dirty="0">
                <a:solidFill>
                  <a:srgbClr val="7030A0"/>
                </a:solidFill>
                <a:effectLst>
                  <a:outerShdw blurRad="38100" dist="38100" dir="2700000" algn="tl">
                    <a:srgbClr val="000000">
                      <a:alpha val="43137"/>
                    </a:srgbClr>
                  </a:outerShdw>
                </a:effectLst>
                <a:latin typeface="Quando Italics"/>
              </a:rPr>
              <a:t> </a:t>
            </a:r>
            <a:r>
              <a:rPr lang="en-US" sz="3200" b="1" cap="all" spc="108" dirty="0">
                <a:solidFill>
                  <a:srgbClr val="7030A0"/>
                </a:solidFill>
                <a:effectLst>
                  <a:outerShdw blurRad="38100" dist="38100" dir="2700000" algn="tl">
                    <a:srgbClr val="000000">
                      <a:alpha val="43137"/>
                    </a:srgbClr>
                  </a:outerShdw>
                </a:effectLst>
                <a:latin typeface="Quando Italics"/>
              </a:rPr>
              <a:t> ¿</a:t>
            </a:r>
            <a:r>
              <a:rPr lang="en-US" sz="3200" b="1" cap="all" spc="108" dirty="0" err="1">
                <a:solidFill>
                  <a:srgbClr val="7030A0"/>
                </a:solidFill>
                <a:effectLst>
                  <a:outerShdw blurRad="38100" dist="38100" dir="2700000" algn="tl">
                    <a:srgbClr val="000000">
                      <a:alpha val="43137"/>
                    </a:srgbClr>
                  </a:outerShdw>
                </a:effectLst>
                <a:latin typeface="Quando Italics"/>
              </a:rPr>
              <a:t>Qué</a:t>
            </a:r>
            <a:r>
              <a:rPr lang="en-US" sz="3200" b="1" cap="all" spc="108" dirty="0">
                <a:solidFill>
                  <a:srgbClr val="7030A0"/>
                </a:solidFill>
                <a:effectLst>
                  <a:outerShdw blurRad="38100" dist="38100" dir="2700000" algn="tl">
                    <a:srgbClr val="000000">
                      <a:alpha val="43137"/>
                    </a:srgbClr>
                  </a:outerShdw>
                </a:effectLst>
                <a:latin typeface="Quando Italics"/>
              </a:rPr>
              <a:t> </a:t>
            </a:r>
            <a:r>
              <a:rPr lang="en-US" sz="3200" b="1" cap="all" spc="108" dirty="0" err="1">
                <a:solidFill>
                  <a:srgbClr val="7030A0"/>
                </a:solidFill>
                <a:effectLst>
                  <a:outerShdw blurRad="38100" dist="38100" dir="2700000" algn="tl">
                    <a:srgbClr val="000000">
                      <a:alpha val="43137"/>
                    </a:srgbClr>
                  </a:outerShdw>
                </a:effectLst>
                <a:latin typeface="Quando Italics"/>
              </a:rPr>
              <a:t>evitar</a:t>
            </a:r>
            <a:r>
              <a:rPr lang="en-US" sz="3200" b="1" cap="all" spc="108" dirty="0">
                <a:solidFill>
                  <a:srgbClr val="7030A0"/>
                </a:solidFill>
                <a:effectLst>
                  <a:outerShdw blurRad="38100" dist="38100" dir="2700000" algn="tl">
                    <a:srgbClr val="000000">
                      <a:alpha val="43137"/>
                    </a:srgbClr>
                  </a:outerShdw>
                </a:effectLst>
                <a:latin typeface="Quando Italics"/>
              </a:rPr>
              <a:t>?</a:t>
            </a:r>
            <a:endParaRPr lang="es-MX" sz="3200" b="1" cap="all" dirty="0">
              <a:effectLst>
                <a:outerShdw blurRad="38100" dist="38100" dir="2700000" algn="tl">
                  <a:srgbClr val="000000">
                    <a:alpha val="43137"/>
                  </a:srgbClr>
                </a:outerShdw>
              </a:effectLst>
            </a:endParaRPr>
          </a:p>
        </p:txBody>
      </p:sp>
      <p:pic>
        <p:nvPicPr>
          <p:cNvPr id="3080" name="Picture 8">
            <a:extLst>
              <a:ext uri="{FF2B5EF4-FFF2-40B4-BE49-F238E27FC236}">
                <a16:creationId xmlns:a16="http://schemas.microsoft.com/office/drawing/2014/main" xmlns="" id="{5ABC553F-8C37-418E-897E-4DF15563E0E3}"/>
              </a:ext>
            </a:extLst>
          </p:cNvPr>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11811000" y="348891"/>
            <a:ext cx="5304208" cy="530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xmlns="" id="{C9F2D849-9E24-4600-A181-BD665BB8EE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8400" y="8489762"/>
            <a:ext cx="2479306" cy="1567543"/>
          </a:xfrm>
          <a:prstGeom prst="rect">
            <a:avLst/>
          </a:prstGeom>
          <a:ln>
            <a:noFill/>
          </a:ln>
        </p:spPr>
      </p:pic>
    </p:spTree>
    <p:extLst>
      <p:ext uri="{BB962C8B-B14F-4D97-AF65-F5344CB8AC3E}">
        <p14:creationId xmlns:p14="http://schemas.microsoft.com/office/powerpoint/2010/main" val="245383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4876</TotalTime>
  <Words>3644</Words>
  <Application>Microsoft Office PowerPoint</Application>
  <PresentationFormat>Personalizado</PresentationFormat>
  <Paragraphs>246</Paragraphs>
  <Slides>15</Slides>
  <Notes>14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15</vt:i4>
      </vt:variant>
    </vt:vector>
  </HeadingPairs>
  <TitlesOfParts>
    <vt:vector size="28" baseType="lpstr">
      <vt:lpstr>Arial Unicode MS</vt:lpstr>
      <vt:lpstr>ＭＳ Ｐゴシック</vt:lpstr>
      <vt:lpstr>Arial</vt:lpstr>
      <vt:lpstr>Calibri</vt:lpstr>
      <vt:lpstr>Montserrat</vt:lpstr>
      <vt:lpstr>Montserrat Bold Italics</vt:lpstr>
      <vt:lpstr>Open Sans Bold</vt:lpstr>
      <vt:lpstr>Quando</vt:lpstr>
      <vt:lpstr>Quando Italics</vt:lpstr>
      <vt:lpstr>Raleway Bold</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Worship and Service</dc:title>
  <dc:creator>Grace</dc:creator>
  <cp:lastModifiedBy>USER</cp:lastModifiedBy>
  <cp:revision>162</cp:revision>
  <dcterms:created xsi:type="dcterms:W3CDTF">2006-08-16T00:00:00Z</dcterms:created>
  <dcterms:modified xsi:type="dcterms:W3CDTF">2020-10-02T00:24:54Z</dcterms:modified>
  <dc:identifier>DAEFpFB0-58</dc:identifier>
</cp:coreProperties>
</file>