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7" r:id="rId2"/>
    <p:sldId id="259" r:id="rId3"/>
    <p:sldId id="274" r:id="rId4"/>
    <p:sldId id="272" r:id="rId5"/>
    <p:sldId id="260" r:id="rId6"/>
    <p:sldId id="276" r:id="rId7"/>
    <p:sldId id="263" r:id="rId8"/>
    <p:sldId id="261" r:id="rId9"/>
    <p:sldId id="264" r:id="rId10"/>
    <p:sldId id="273" r:id="rId11"/>
    <p:sldId id="265" r:id="rId12"/>
    <p:sldId id="275" r:id="rId13"/>
    <p:sldId id="266" r:id="rId14"/>
    <p:sldId id="267" r:id="rId15"/>
    <p:sldId id="268" r:id="rId16"/>
    <p:sldId id="269" r:id="rId17"/>
    <p:sldId id="270" r:id="rId18"/>
    <p:sldId id="271" r:id="rId1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3E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286" autoAdjust="0"/>
  </p:normalViewPr>
  <p:slideViewPr>
    <p:cSldViewPr>
      <p:cViewPr varScale="1">
        <p:scale>
          <a:sx n="97" d="100"/>
          <a:sy n="97" d="100"/>
        </p:scale>
        <p:origin x="30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CD4F51-26BF-44D9-B8DC-8DE041F682B0}" type="datetimeFigureOut">
              <a:rPr lang="es-ES" smtClean="0"/>
              <a:pPr/>
              <a:t>13/07/2020</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6B1034-E21F-41D2-B9C4-AD3579A2D106}" type="slidenum">
              <a:rPr lang="es-ES" smtClean="0"/>
              <a:pPr/>
              <a:t>‹Nº›</a:t>
            </a:fld>
            <a:endParaRPr lang="es-ES"/>
          </a:p>
        </p:txBody>
      </p:sp>
    </p:spTree>
    <p:extLst>
      <p:ext uri="{BB962C8B-B14F-4D97-AF65-F5344CB8AC3E}">
        <p14:creationId xmlns:p14="http://schemas.microsoft.com/office/powerpoint/2010/main" val="42593410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es.catholic.net/op/articulos/46582/cat/420/la-empatia-esa-especial-capacidad-para-comprender-al-otro.html"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es.catholic.net/op/articulos/61396/cat/284/empatia-sentir-con-los-demas.html"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es.catholic.net/op/articulos/68519/cat/407/la-empatia.html"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es.catholic.net/op/articulos/61396/cat/284/empatia-sentir-con-los-demas.html"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es.catholic.net/op/articulos/61396/cat/284/empatia-sentir-con-los-demas.html"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s://es.catholic.net/op/publicidad/"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es.catholic.net/op/articulos/61396/cat/284/empatia-sentir-con-los-demas.html"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s://es.catholic.net/op/publicidad/"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pPr>
              <a:defRPr/>
            </a:pPr>
            <a:fld id="{98967991-031D-488D-9429-5B3B36B66665}" type="slidenum">
              <a:rPr lang="es-ES_tradnl" altLang="es-MX" smtClean="0">
                <a:solidFill>
                  <a:prstClr val="black"/>
                </a:solidFill>
              </a:rPr>
              <a:pPr>
                <a:defRPr/>
              </a:pPr>
              <a:t>1</a:t>
            </a:fld>
            <a:endParaRPr lang="es-ES_tradnl" altLang="es-MX">
              <a:solidFill>
                <a:prstClr val="black"/>
              </a:solidFill>
            </a:endParaRPr>
          </a:p>
        </p:txBody>
      </p:sp>
    </p:spTree>
    <p:extLst>
      <p:ext uri="{BB962C8B-B14F-4D97-AF65-F5344CB8AC3E}">
        <p14:creationId xmlns:p14="http://schemas.microsoft.com/office/powerpoint/2010/main" val="18346680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475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kern="1200" dirty="0">
                <a:solidFill>
                  <a:schemeClr val="tx1"/>
                </a:solidFill>
                <a:latin typeface="+mn-lt"/>
                <a:ea typeface="+mn-ea"/>
                <a:cs typeface="+mn-cs"/>
              </a:rPr>
              <a:t>La empatía, esa especial capacidad para comprender al otro...</a:t>
            </a:r>
          </a:p>
          <a:p>
            <a:pPr marL="0" marR="0" indent="0" algn="l" defTabSz="914400" rtl="0" eaLnBrk="1" fontAlgn="auto" latinLnBrk="0" hangingPunct="1">
              <a:lnSpc>
                <a:spcPct val="100000"/>
              </a:lnSpc>
              <a:spcBef>
                <a:spcPts val="0"/>
              </a:spcBef>
              <a:spcAft>
                <a:spcPts val="0"/>
              </a:spcAft>
              <a:buClrTx/>
              <a:buSzTx/>
              <a:buFontTx/>
              <a:buNone/>
              <a:tabLst/>
              <a:defRPr/>
            </a:pPr>
            <a:r>
              <a:rPr lang="es-MX" sz="1200" u="sng" kern="1200" dirty="0">
                <a:solidFill>
                  <a:schemeClr val="tx1"/>
                </a:solidFill>
                <a:latin typeface="+mn-lt"/>
                <a:ea typeface="+mn-ea"/>
                <a:cs typeface="+mn-cs"/>
                <a:hlinkClick r:id="rId3"/>
              </a:rPr>
              <a:t>https://es.catholic.net/op/articulos/46582/cat/420/la-empatia-esa-especial-capacidad-para-comprender-al-otro.html#modal</a:t>
            </a:r>
            <a:endParaRPr lang="es-MX" sz="1200" kern="1200" dirty="0">
              <a:solidFill>
                <a:schemeClr val="tx1"/>
              </a:solidFill>
              <a:latin typeface="+mn-lt"/>
              <a:ea typeface="+mn-ea"/>
              <a:cs typeface="+mn-cs"/>
            </a:endParaRPr>
          </a:p>
          <a:p>
            <a:r>
              <a:rPr lang="es-MX" sz="1200" kern="1200" dirty="0">
                <a:solidFill>
                  <a:schemeClr val="tx1"/>
                </a:solidFill>
                <a:latin typeface="+mn-lt"/>
                <a:ea typeface="+mn-ea"/>
                <a:cs typeface="+mn-cs"/>
              </a:rPr>
              <a:t>Es la hora del recreo en la guardería y un grupo de niños está corriendo por el patio. Varios tropiezan, y uno de ellos se hace daño en una rodilla y comienza a llorar. Todos los demás siguen con sus juegos, sin prestarle atención..., excepto Roger.</a:t>
            </a:r>
            <a:br>
              <a:rPr lang="es-MX" sz="1200" kern="1200" dirty="0">
                <a:solidFill>
                  <a:schemeClr val="tx1"/>
                </a:solidFill>
                <a:latin typeface="+mn-lt"/>
                <a:ea typeface="+mn-ea"/>
                <a:cs typeface="+mn-cs"/>
              </a:rPr>
            </a:br>
            <a:r>
              <a:rPr lang="es-MX" sz="1200" kern="1200" dirty="0">
                <a:solidFill>
                  <a:schemeClr val="tx1"/>
                </a:solidFill>
                <a:latin typeface="+mn-lt"/>
                <a:ea typeface="+mn-ea"/>
                <a:cs typeface="+mn-cs"/>
              </a:rPr>
              <a:t/>
            </a:r>
            <a:br>
              <a:rPr lang="es-MX" sz="1200" kern="1200" dirty="0">
                <a:solidFill>
                  <a:schemeClr val="tx1"/>
                </a:solidFill>
                <a:latin typeface="+mn-lt"/>
                <a:ea typeface="+mn-ea"/>
                <a:cs typeface="+mn-cs"/>
              </a:rPr>
            </a:br>
            <a:r>
              <a:rPr lang="es-MX" sz="1200" kern="1200" dirty="0">
                <a:solidFill>
                  <a:schemeClr val="tx1"/>
                </a:solidFill>
                <a:latin typeface="+mn-lt"/>
                <a:ea typeface="+mn-ea"/>
                <a:cs typeface="+mn-cs"/>
              </a:rPr>
              <a:t>Roger se detiene junto a él, le observa, espera a que se calme un poco, y después se agacha, frota con la mano su propia rodilla y comenta, con un tono comprensivo y conciliador: "¡vaya, yo también me he hecho daño!"</a:t>
            </a:r>
            <a:br>
              <a:rPr lang="es-MX" sz="1200" kern="1200" dirty="0">
                <a:solidFill>
                  <a:schemeClr val="tx1"/>
                </a:solidFill>
                <a:latin typeface="+mn-lt"/>
                <a:ea typeface="+mn-ea"/>
                <a:cs typeface="+mn-cs"/>
              </a:rPr>
            </a:br>
            <a:r>
              <a:rPr lang="es-MX" sz="1200" kern="1200" dirty="0">
                <a:solidFill>
                  <a:schemeClr val="tx1"/>
                </a:solidFill>
                <a:latin typeface="+mn-lt"/>
                <a:ea typeface="+mn-ea"/>
                <a:cs typeface="+mn-cs"/>
              </a:rPr>
              <a:t/>
            </a:r>
            <a:br>
              <a:rPr lang="es-MX" sz="1200" kern="1200" dirty="0">
                <a:solidFill>
                  <a:schemeClr val="tx1"/>
                </a:solidFill>
                <a:latin typeface="+mn-lt"/>
                <a:ea typeface="+mn-ea"/>
                <a:cs typeface="+mn-cs"/>
              </a:rPr>
            </a:br>
            <a:r>
              <a:rPr lang="es-MX" sz="1200" kern="1200" dirty="0">
                <a:solidFill>
                  <a:schemeClr val="tx1"/>
                </a:solidFill>
                <a:latin typeface="+mn-lt"/>
                <a:ea typeface="+mn-ea"/>
                <a:cs typeface="+mn-cs"/>
              </a:rPr>
              <a:t>Esta escena es observada por un equipo investigador que dirigen Tomas </a:t>
            </a:r>
            <a:r>
              <a:rPr lang="es-MX" sz="1200" kern="1200" dirty="0" err="1">
                <a:solidFill>
                  <a:schemeClr val="tx1"/>
                </a:solidFill>
                <a:latin typeface="+mn-lt"/>
                <a:ea typeface="+mn-ea"/>
                <a:cs typeface="+mn-cs"/>
              </a:rPr>
              <a:t>Hatch</a:t>
            </a:r>
            <a:r>
              <a:rPr lang="es-MX" sz="1200" kern="1200" dirty="0">
                <a:solidFill>
                  <a:schemeClr val="tx1"/>
                </a:solidFill>
                <a:latin typeface="+mn-lt"/>
                <a:ea typeface="+mn-ea"/>
                <a:cs typeface="+mn-cs"/>
              </a:rPr>
              <a:t> y Howard Gardner, en una escuela norteamericana.</a:t>
            </a:r>
            <a:br>
              <a:rPr lang="es-MX" sz="1200" kern="1200" dirty="0">
                <a:solidFill>
                  <a:schemeClr val="tx1"/>
                </a:solidFill>
                <a:latin typeface="+mn-lt"/>
                <a:ea typeface="+mn-ea"/>
                <a:cs typeface="+mn-cs"/>
              </a:rPr>
            </a:br>
            <a:r>
              <a:rPr lang="es-MX" sz="1200" kern="1200" dirty="0">
                <a:solidFill>
                  <a:schemeClr val="tx1"/>
                </a:solidFill>
                <a:latin typeface="+mn-lt"/>
                <a:ea typeface="+mn-ea"/>
                <a:cs typeface="+mn-cs"/>
              </a:rPr>
              <a:t/>
            </a:r>
            <a:br>
              <a:rPr lang="es-MX" sz="1200" kern="1200" dirty="0">
                <a:solidFill>
                  <a:schemeClr val="tx1"/>
                </a:solidFill>
                <a:latin typeface="+mn-lt"/>
                <a:ea typeface="+mn-ea"/>
                <a:cs typeface="+mn-cs"/>
              </a:rPr>
            </a:br>
            <a:r>
              <a:rPr lang="es-MX" sz="1200" kern="1200" dirty="0">
                <a:solidFill>
                  <a:schemeClr val="tx1"/>
                </a:solidFill>
                <a:latin typeface="+mn-lt"/>
                <a:ea typeface="+mn-ea"/>
                <a:cs typeface="+mn-cs"/>
              </a:rPr>
              <a:t>Al parecer, Roger tiene una extraordinaria habilidad para reconocer los sentimientos de sus compañeros de guardería y para establecer un contacto rápido y amable con ellos. Fue el único que se dio cuenta del estado y el sufrimiento de su compañero, y también fue el único que trató de consolarle, aunque sólo pudiera ofrecerle su propio dolor: un gesto que denota una habilidad especial para las relaciones humanas y que, en el caso de un preescolar, augura la presencia de un conjunto de talentos que irán floreciendo a lo largo de su vida.</a:t>
            </a:r>
            <a:br>
              <a:rPr lang="es-MX" sz="1200" kern="1200" dirty="0">
                <a:solidFill>
                  <a:schemeClr val="tx1"/>
                </a:solidFill>
                <a:latin typeface="+mn-lt"/>
                <a:ea typeface="+mn-ea"/>
                <a:cs typeface="+mn-cs"/>
              </a:rPr>
            </a:br>
            <a:r>
              <a:rPr lang="es-MX" sz="1200" kern="1200" dirty="0">
                <a:solidFill>
                  <a:schemeClr val="tx1"/>
                </a:solidFill>
                <a:latin typeface="+mn-lt"/>
                <a:ea typeface="+mn-ea"/>
                <a:cs typeface="+mn-cs"/>
              </a:rPr>
              <a:t/>
            </a:r>
            <a:br>
              <a:rPr lang="es-MX" sz="1200" kern="1200" dirty="0">
                <a:solidFill>
                  <a:schemeClr val="tx1"/>
                </a:solidFill>
                <a:latin typeface="+mn-lt"/>
                <a:ea typeface="+mn-ea"/>
                <a:cs typeface="+mn-cs"/>
              </a:rPr>
            </a:br>
            <a:r>
              <a:rPr lang="es-MX" sz="1200" b="1" kern="1200" dirty="0">
                <a:solidFill>
                  <a:schemeClr val="tx1"/>
                </a:solidFill>
                <a:latin typeface="+mn-lt"/>
                <a:ea typeface="+mn-ea"/>
                <a:cs typeface="+mn-cs"/>
              </a:rPr>
              <a:t>Talentos para la buena relación </a:t>
            </a:r>
            <a:r>
              <a:rPr lang="es-MX" sz="1200" kern="1200" dirty="0">
                <a:solidFill>
                  <a:schemeClr val="tx1"/>
                </a:solidFill>
                <a:latin typeface="+mn-lt"/>
                <a:ea typeface="+mn-ea"/>
                <a:cs typeface="+mn-cs"/>
              </a:rPr>
              <a:t/>
            </a:r>
            <a:br>
              <a:rPr lang="es-MX" sz="1200" kern="1200" dirty="0">
                <a:solidFill>
                  <a:schemeClr val="tx1"/>
                </a:solidFill>
                <a:latin typeface="+mn-lt"/>
                <a:ea typeface="+mn-ea"/>
                <a:cs typeface="+mn-cs"/>
              </a:rPr>
            </a:br>
            <a:r>
              <a:rPr lang="es-MX" sz="1200" kern="1200" dirty="0">
                <a:solidFill>
                  <a:schemeClr val="tx1"/>
                </a:solidFill>
                <a:latin typeface="+mn-lt"/>
                <a:ea typeface="+mn-ea"/>
                <a:cs typeface="+mn-cs"/>
              </a:rPr>
              <a:t>Al término de su estudio sobre el comportamiento infantil en la escuela, estos investigadores propusieron una serie de habilidades que reflejan el talento social de una persona:</a:t>
            </a:r>
            <a:br>
              <a:rPr lang="es-MX" sz="1200" kern="1200" dirty="0">
                <a:solidFill>
                  <a:schemeClr val="tx1"/>
                </a:solidFill>
                <a:latin typeface="+mn-lt"/>
                <a:ea typeface="+mn-ea"/>
                <a:cs typeface="+mn-cs"/>
              </a:rPr>
            </a:br>
            <a:r>
              <a:rPr lang="es-MX" sz="1200" kern="1200" dirty="0">
                <a:solidFill>
                  <a:schemeClr val="tx1"/>
                </a:solidFill>
                <a:latin typeface="+mn-lt"/>
                <a:ea typeface="+mn-ea"/>
                <a:cs typeface="+mn-cs"/>
              </a:rPr>
              <a:t/>
            </a:r>
            <a:br>
              <a:rPr lang="es-MX" sz="1200" kern="1200" dirty="0">
                <a:solidFill>
                  <a:schemeClr val="tx1"/>
                </a:solidFill>
                <a:latin typeface="+mn-lt"/>
                <a:ea typeface="+mn-ea"/>
                <a:cs typeface="+mn-cs"/>
              </a:rPr>
            </a:br>
            <a:r>
              <a:rPr lang="es-MX" sz="1200" kern="1200" dirty="0">
                <a:solidFill>
                  <a:schemeClr val="tx1"/>
                </a:solidFill>
                <a:latin typeface="+mn-lt"/>
                <a:ea typeface="+mn-ea"/>
                <a:cs typeface="+mn-cs"/>
              </a:rPr>
              <a:t>- Capacidad de liderazgo, es decir, de movilizar y coordinar los esfuerzos de un grupo de personas. Es una capacidad que se apunta ya en el patio del colegio, cuando en el recreo surge un niño o una niña —siempre los hay— que decide a qué jugarán, y cómo; y que pronto acaba siendo reconocido por todos como líder del grupo.</a:t>
            </a:r>
            <a:br>
              <a:rPr lang="es-MX" sz="1200" kern="1200" dirty="0">
                <a:solidFill>
                  <a:schemeClr val="tx1"/>
                </a:solidFill>
                <a:latin typeface="+mn-lt"/>
                <a:ea typeface="+mn-ea"/>
                <a:cs typeface="+mn-cs"/>
              </a:rPr>
            </a:br>
            <a:r>
              <a:rPr lang="es-MX" sz="1200" kern="1200" dirty="0">
                <a:solidFill>
                  <a:schemeClr val="tx1"/>
                </a:solidFill>
                <a:latin typeface="+mn-lt"/>
                <a:ea typeface="+mn-ea"/>
                <a:cs typeface="+mn-cs"/>
              </a:rPr>
              <a:t/>
            </a:r>
            <a:br>
              <a:rPr lang="es-MX" sz="1200" kern="1200" dirty="0">
                <a:solidFill>
                  <a:schemeClr val="tx1"/>
                </a:solidFill>
                <a:latin typeface="+mn-lt"/>
                <a:ea typeface="+mn-ea"/>
                <a:cs typeface="+mn-cs"/>
              </a:rPr>
            </a:br>
            <a:r>
              <a:rPr lang="es-MX" sz="1200" kern="1200" dirty="0">
                <a:solidFill>
                  <a:schemeClr val="tx1"/>
                </a:solidFill>
                <a:latin typeface="+mn-lt"/>
                <a:ea typeface="+mn-ea"/>
                <a:cs typeface="+mn-cs"/>
              </a:rPr>
              <a:t>- Capacidad de negociar soluciones, o sea, de mediar entre las personas para evitar la aparición de conflictos o para solucionar los ya existentes. Son los niños —también los hay siempre— que suelen resolver las pequeñas disputas que se producen en el patio de recreo.</a:t>
            </a:r>
            <a:br>
              <a:rPr lang="es-MX" sz="1200" kern="1200" dirty="0">
                <a:solidFill>
                  <a:schemeClr val="tx1"/>
                </a:solidFill>
                <a:latin typeface="+mn-lt"/>
                <a:ea typeface="+mn-ea"/>
                <a:cs typeface="+mn-cs"/>
              </a:rPr>
            </a:br>
            <a:r>
              <a:rPr lang="es-MX" sz="1200" kern="1200" dirty="0">
                <a:solidFill>
                  <a:schemeClr val="tx1"/>
                </a:solidFill>
                <a:latin typeface="+mn-lt"/>
                <a:ea typeface="+mn-ea"/>
                <a:cs typeface="+mn-cs"/>
              </a:rPr>
              <a:t/>
            </a:r>
            <a:br>
              <a:rPr lang="es-MX" sz="1200" kern="1200" dirty="0">
                <a:solidFill>
                  <a:schemeClr val="tx1"/>
                </a:solidFill>
                <a:latin typeface="+mn-lt"/>
                <a:ea typeface="+mn-ea"/>
                <a:cs typeface="+mn-cs"/>
              </a:rPr>
            </a:br>
            <a:r>
              <a:rPr lang="es-MX" sz="1200" kern="1200" dirty="0">
                <a:solidFill>
                  <a:schemeClr val="tx1"/>
                </a:solidFill>
                <a:latin typeface="+mn-lt"/>
                <a:ea typeface="+mn-ea"/>
                <a:cs typeface="+mn-cs"/>
              </a:rPr>
              <a:t>- Capacidad de establecer conexiones personales, esto es, de dominar el sutil arte de las relaciones humanas que requieren la amistad, el amor o el trabajo en equipo. Es la habilidad que acabamos de señalar en Roger: son esos niños que saben llevarse bien con todos, que saben reconocer el estado emocional de los demás, y que suelen ser por ello muy queridos por sus compañeros.</a:t>
            </a:r>
            <a:br>
              <a:rPr lang="es-MX" sz="1200" kern="1200" dirty="0">
                <a:solidFill>
                  <a:schemeClr val="tx1"/>
                </a:solidFill>
                <a:latin typeface="+mn-lt"/>
                <a:ea typeface="+mn-ea"/>
                <a:cs typeface="+mn-cs"/>
              </a:rPr>
            </a:br>
            <a:r>
              <a:rPr lang="es-MX" sz="1200" kern="1200" dirty="0">
                <a:solidFill>
                  <a:schemeClr val="tx1"/>
                </a:solidFill>
                <a:latin typeface="+mn-lt"/>
                <a:ea typeface="+mn-ea"/>
                <a:cs typeface="+mn-cs"/>
              </a:rPr>
              <a:t/>
            </a:r>
            <a:br>
              <a:rPr lang="es-MX" sz="1200" kern="1200" dirty="0">
                <a:solidFill>
                  <a:schemeClr val="tx1"/>
                </a:solidFill>
                <a:latin typeface="+mn-lt"/>
                <a:ea typeface="+mn-ea"/>
                <a:cs typeface="+mn-cs"/>
              </a:rPr>
            </a:br>
            <a:r>
              <a:rPr lang="es-MX" sz="1200" kern="1200" dirty="0">
                <a:solidFill>
                  <a:schemeClr val="tx1"/>
                </a:solidFill>
                <a:latin typeface="+mn-lt"/>
                <a:ea typeface="+mn-ea"/>
                <a:cs typeface="+mn-cs"/>
              </a:rPr>
              <a:t>- Capacidad de análisis social, es decir, de detectar e intuir los sentimientos, motivos e intereses de las personas. Son los niños que desde muy pronto se sitúan sobre cómo son los demás compañeros o profesores, y demuestran una intuición muy notable.</a:t>
            </a:r>
            <a:br>
              <a:rPr lang="es-MX" sz="1200" kern="1200" dirty="0">
                <a:solidFill>
                  <a:schemeClr val="tx1"/>
                </a:solidFill>
                <a:latin typeface="+mn-lt"/>
                <a:ea typeface="+mn-ea"/>
                <a:cs typeface="+mn-cs"/>
              </a:rPr>
            </a:br>
            <a:r>
              <a:rPr lang="es-MX" sz="1200" kern="1200" dirty="0">
                <a:solidFill>
                  <a:schemeClr val="tx1"/>
                </a:solidFill>
                <a:latin typeface="+mn-lt"/>
                <a:ea typeface="+mn-ea"/>
                <a:cs typeface="+mn-cs"/>
              </a:rPr>
              <a:t/>
            </a:r>
            <a:br>
              <a:rPr lang="es-MX" sz="1200" kern="1200" dirty="0">
                <a:solidFill>
                  <a:schemeClr val="tx1"/>
                </a:solidFill>
                <a:latin typeface="+mn-lt"/>
                <a:ea typeface="+mn-ea"/>
                <a:cs typeface="+mn-cs"/>
              </a:rPr>
            </a:br>
            <a:r>
              <a:rPr lang="es-MX" sz="1200" b="1" kern="1200" dirty="0">
                <a:solidFill>
                  <a:schemeClr val="tx1"/>
                </a:solidFill>
                <a:latin typeface="+mn-lt"/>
                <a:ea typeface="+mn-ea"/>
                <a:cs typeface="+mn-cs"/>
              </a:rPr>
              <a:t>"Habilidades" naturales y adquiridas en beneficio de otros </a:t>
            </a:r>
            <a:r>
              <a:rPr lang="es-MX" sz="1200" kern="1200" dirty="0">
                <a:solidFill>
                  <a:schemeClr val="tx1"/>
                </a:solidFill>
                <a:latin typeface="+mn-lt"/>
                <a:ea typeface="+mn-ea"/>
                <a:cs typeface="+mn-cs"/>
              </a:rPr>
              <a:t/>
            </a:r>
            <a:br>
              <a:rPr lang="es-MX" sz="1200" kern="1200" dirty="0">
                <a:solidFill>
                  <a:schemeClr val="tx1"/>
                </a:solidFill>
                <a:latin typeface="+mn-lt"/>
                <a:ea typeface="+mn-ea"/>
                <a:cs typeface="+mn-cs"/>
              </a:rPr>
            </a:br>
            <a:r>
              <a:rPr lang="es-MX" sz="1200" kern="1200" dirty="0">
                <a:solidFill>
                  <a:schemeClr val="tx1"/>
                </a:solidFill>
                <a:latin typeface="+mn-lt"/>
                <a:ea typeface="+mn-ea"/>
                <a:cs typeface="+mn-cs"/>
              </a:rPr>
              <a:t>El conjunto de esas habilidades —que, insistimos, son al tiempo innatas y adquiridas— constituye la materia prima de la inteligencia interpersonal, y es el ingrediente fundamental del encanto, del éxito social y del carisma personal. Habilidades que reportan una indudable ventaja en la vida familiar, en la amistad, en el mundo laboral o en muchos otros ámbitos de la existencia.</a:t>
            </a:r>
            <a:br>
              <a:rPr lang="es-MX" sz="1200" kern="1200" dirty="0">
                <a:solidFill>
                  <a:schemeClr val="tx1"/>
                </a:solidFill>
                <a:latin typeface="+mn-lt"/>
                <a:ea typeface="+mn-ea"/>
                <a:cs typeface="+mn-cs"/>
              </a:rPr>
            </a:br>
            <a:r>
              <a:rPr lang="es-MX" sz="1200" kern="1200" dirty="0">
                <a:solidFill>
                  <a:schemeClr val="tx1"/>
                </a:solidFill>
                <a:latin typeface="+mn-lt"/>
                <a:ea typeface="+mn-ea"/>
                <a:cs typeface="+mn-cs"/>
              </a:rPr>
              <a:t/>
            </a:r>
            <a:br>
              <a:rPr lang="es-MX" sz="1200" kern="1200" dirty="0">
                <a:solidFill>
                  <a:schemeClr val="tx1"/>
                </a:solidFill>
                <a:latin typeface="+mn-lt"/>
                <a:ea typeface="+mn-ea"/>
                <a:cs typeface="+mn-cs"/>
              </a:rPr>
            </a:br>
            <a:r>
              <a:rPr lang="es-MX" sz="1200" kern="1200" dirty="0">
                <a:solidFill>
                  <a:schemeClr val="tx1"/>
                </a:solidFill>
                <a:latin typeface="+mn-lt"/>
                <a:ea typeface="+mn-ea"/>
                <a:cs typeface="+mn-cs"/>
              </a:rPr>
              <a:t>Como ha señalado Daniel </a:t>
            </a:r>
            <a:r>
              <a:rPr lang="es-MX" sz="1200" kern="1200" dirty="0" err="1">
                <a:solidFill>
                  <a:schemeClr val="tx1"/>
                </a:solidFill>
                <a:latin typeface="+mn-lt"/>
                <a:ea typeface="+mn-ea"/>
                <a:cs typeface="+mn-cs"/>
              </a:rPr>
              <a:t>Goleman</a:t>
            </a:r>
            <a:r>
              <a:rPr lang="es-MX" sz="1200" kern="1200" dirty="0">
                <a:solidFill>
                  <a:schemeClr val="tx1"/>
                </a:solidFill>
                <a:latin typeface="+mn-lt"/>
                <a:ea typeface="+mn-ea"/>
                <a:cs typeface="+mn-cs"/>
              </a:rPr>
              <a:t>, esas personas socialmente inteligentes saben controlar la expresión de sus emociones, conectan más fácilmente con los demás, captan enseguida sus reacciones y sentimientos, y gracias a eso pueden reconducir o resolver los conflictos que aparecen siempre en cualquier interacción humana. Muchos son también líderes naturales, que saben expresar los sentimientos colectivos latentes y guiar a un grupo hacia el logro de sus objetivos. Son, en cualquier caso, el tipo de personas con quienes a los demás les gusta estar porque hacen siempre aportaciones constructivas y transmiten buen humor y sentido positivo.</a:t>
            </a:r>
          </a:p>
          <a:p>
            <a:r>
              <a:rPr lang="es-MX" sz="1200" kern="1200" dirty="0">
                <a:solidFill>
                  <a:schemeClr val="tx1"/>
                </a:solidFill>
                <a:latin typeface="+mn-lt"/>
                <a:ea typeface="+mn-ea"/>
                <a:cs typeface="+mn-cs"/>
              </a:rPr>
              <a:t> </a:t>
            </a:r>
          </a:p>
          <a:p>
            <a:r>
              <a:rPr lang="es-MX" sz="1200" kern="1200" dirty="0">
                <a:solidFill>
                  <a:schemeClr val="tx1"/>
                </a:solidFill>
                <a:latin typeface="+mn-lt"/>
                <a:ea typeface="+mn-ea"/>
                <a:cs typeface="+mn-cs"/>
              </a:rPr>
              <a:t> </a:t>
            </a:r>
          </a:p>
          <a:p>
            <a:r>
              <a:rPr lang="es-MX" sz="1200" kern="1200" dirty="0">
                <a:solidFill>
                  <a:schemeClr val="tx1"/>
                </a:solidFill>
                <a:latin typeface="+mn-lt"/>
                <a:ea typeface="+mn-ea"/>
                <a:cs typeface="+mn-cs"/>
              </a:rPr>
              <a:t/>
            </a:r>
            <a:br>
              <a:rPr lang="es-MX" sz="1200" kern="1200" dirty="0">
                <a:solidFill>
                  <a:schemeClr val="tx1"/>
                </a:solidFill>
                <a:latin typeface="+mn-lt"/>
                <a:ea typeface="+mn-ea"/>
                <a:cs typeface="+mn-cs"/>
              </a:rPr>
            </a:br>
            <a:r>
              <a:rPr lang="es-MX" sz="1200" kern="1200" dirty="0">
                <a:solidFill>
                  <a:schemeClr val="tx1"/>
                </a:solidFill>
                <a:latin typeface="+mn-lt"/>
                <a:ea typeface="+mn-ea"/>
                <a:cs typeface="+mn-cs"/>
              </a:rPr>
              <a:t/>
            </a:r>
            <a:br>
              <a:rPr lang="es-MX" sz="1200" kern="1200" dirty="0">
                <a:solidFill>
                  <a:schemeClr val="tx1"/>
                </a:solidFill>
                <a:latin typeface="+mn-lt"/>
                <a:ea typeface="+mn-ea"/>
                <a:cs typeface="+mn-cs"/>
              </a:rPr>
            </a:br>
            <a:endParaRPr lang="es-ES" sz="1200" kern="1200" dirty="0">
              <a:solidFill>
                <a:schemeClr val="tx1"/>
              </a:solidFill>
              <a:latin typeface="+mn-lt"/>
              <a:ea typeface="+mn-ea"/>
              <a:cs typeface="+mn-cs"/>
            </a:endParaRPr>
          </a:p>
        </p:txBody>
      </p:sp>
      <p:sp>
        <p:nvSpPr>
          <p:cNvPr id="4" name="3 Marcador de número de diapositiva"/>
          <p:cNvSpPr>
            <a:spLocks noGrp="1"/>
          </p:cNvSpPr>
          <p:nvPr>
            <p:ph type="sldNum" sz="quarter" idx="10"/>
          </p:nvPr>
        </p:nvSpPr>
        <p:spPr/>
        <p:txBody>
          <a:bodyPr/>
          <a:lstStyle/>
          <a:p>
            <a:fld id="{A57B4D2E-5BA7-43CF-99B2-BDE8481EF32B}" type="slidenum">
              <a:rPr lang="es-MX" smtClean="0">
                <a:solidFill>
                  <a:prstClr val="black"/>
                </a:solidFill>
              </a:rPr>
              <a:pPr/>
              <a:t>11</a:t>
            </a:fld>
            <a:endParaRPr lang="es-MX">
              <a:solidFill>
                <a:prstClr val="black"/>
              </a:solidFill>
            </a:endParaRPr>
          </a:p>
        </p:txBody>
      </p:sp>
    </p:spTree>
    <p:extLst>
      <p:ext uri="{BB962C8B-B14F-4D97-AF65-F5344CB8AC3E}">
        <p14:creationId xmlns:p14="http://schemas.microsoft.com/office/powerpoint/2010/main" val="25797337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ES" sz="1200" kern="1200" dirty="0">
              <a:solidFill>
                <a:schemeClr val="tx1"/>
              </a:solidFill>
              <a:latin typeface="+mn-lt"/>
              <a:ea typeface="+mn-ea"/>
              <a:cs typeface="+mn-cs"/>
            </a:endParaRPr>
          </a:p>
        </p:txBody>
      </p:sp>
      <p:sp>
        <p:nvSpPr>
          <p:cNvPr id="4" name="3 Marcador de número de diapositiva"/>
          <p:cNvSpPr>
            <a:spLocks noGrp="1"/>
          </p:cNvSpPr>
          <p:nvPr>
            <p:ph type="sldNum" sz="quarter" idx="10"/>
          </p:nvPr>
        </p:nvSpPr>
        <p:spPr/>
        <p:txBody>
          <a:bodyPr/>
          <a:lstStyle/>
          <a:p>
            <a:fld id="{A57B4D2E-5BA7-43CF-99B2-BDE8481EF32B}" type="slidenum">
              <a:rPr lang="es-MX" smtClean="0">
                <a:solidFill>
                  <a:prstClr val="black"/>
                </a:solidFill>
              </a:rPr>
              <a:pPr/>
              <a:t>13</a:t>
            </a:fld>
            <a:endParaRPr lang="es-MX">
              <a:solidFill>
                <a:prstClr val="black"/>
              </a:solidFill>
            </a:endParaRPr>
          </a:p>
        </p:txBody>
      </p:sp>
    </p:spTree>
    <p:extLst>
      <p:ext uri="{BB962C8B-B14F-4D97-AF65-F5344CB8AC3E}">
        <p14:creationId xmlns:p14="http://schemas.microsoft.com/office/powerpoint/2010/main" val="32578986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lvl="0"/>
            <a:endParaRPr lang="es-ES" sz="1200" kern="1200" dirty="0">
              <a:solidFill>
                <a:schemeClr val="tx1"/>
              </a:solidFill>
              <a:latin typeface="+mn-lt"/>
              <a:ea typeface="+mn-ea"/>
              <a:cs typeface="+mn-cs"/>
            </a:endParaRPr>
          </a:p>
        </p:txBody>
      </p:sp>
      <p:sp>
        <p:nvSpPr>
          <p:cNvPr id="4" name="3 Marcador de número de diapositiva"/>
          <p:cNvSpPr>
            <a:spLocks noGrp="1"/>
          </p:cNvSpPr>
          <p:nvPr>
            <p:ph type="sldNum" sz="quarter" idx="10"/>
          </p:nvPr>
        </p:nvSpPr>
        <p:spPr/>
        <p:txBody>
          <a:bodyPr/>
          <a:lstStyle/>
          <a:p>
            <a:fld id="{A57B4D2E-5BA7-43CF-99B2-BDE8481EF32B}" type="slidenum">
              <a:rPr lang="es-MX" smtClean="0">
                <a:solidFill>
                  <a:prstClr val="black"/>
                </a:solidFill>
              </a:rPr>
              <a:pPr/>
              <a:t>14</a:t>
            </a:fld>
            <a:endParaRPr lang="es-MX">
              <a:solidFill>
                <a:prstClr val="black"/>
              </a:solidFill>
            </a:endParaRPr>
          </a:p>
        </p:txBody>
      </p:sp>
    </p:spTree>
    <p:extLst>
      <p:ext uri="{BB962C8B-B14F-4D97-AF65-F5344CB8AC3E}">
        <p14:creationId xmlns:p14="http://schemas.microsoft.com/office/powerpoint/2010/main" val="37814787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lvl="0"/>
            <a:endParaRPr lang="es-ES" sz="1200" kern="1200" dirty="0">
              <a:solidFill>
                <a:schemeClr val="tx1"/>
              </a:solidFill>
              <a:latin typeface="+mn-lt"/>
              <a:ea typeface="+mn-ea"/>
              <a:cs typeface="+mn-cs"/>
            </a:endParaRPr>
          </a:p>
        </p:txBody>
      </p:sp>
      <p:sp>
        <p:nvSpPr>
          <p:cNvPr id="4" name="3 Marcador de número de diapositiva"/>
          <p:cNvSpPr>
            <a:spLocks noGrp="1"/>
          </p:cNvSpPr>
          <p:nvPr>
            <p:ph type="sldNum" sz="quarter" idx="10"/>
          </p:nvPr>
        </p:nvSpPr>
        <p:spPr/>
        <p:txBody>
          <a:bodyPr/>
          <a:lstStyle/>
          <a:p>
            <a:fld id="{A57B4D2E-5BA7-43CF-99B2-BDE8481EF32B}" type="slidenum">
              <a:rPr lang="es-MX" smtClean="0">
                <a:solidFill>
                  <a:prstClr val="black"/>
                </a:solidFill>
              </a:rPr>
              <a:pPr/>
              <a:t>15</a:t>
            </a:fld>
            <a:endParaRPr lang="es-MX">
              <a:solidFill>
                <a:prstClr val="black"/>
              </a:solidFill>
            </a:endParaRPr>
          </a:p>
        </p:txBody>
      </p:sp>
    </p:spTree>
    <p:extLst>
      <p:ext uri="{BB962C8B-B14F-4D97-AF65-F5344CB8AC3E}">
        <p14:creationId xmlns:p14="http://schemas.microsoft.com/office/powerpoint/2010/main" val="23387368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lvl="0"/>
            <a:endParaRPr lang="es-ES" sz="1200" kern="1200" dirty="0">
              <a:solidFill>
                <a:schemeClr val="tx1"/>
              </a:solidFill>
              <a:latin typeface="+mn-lt"/>
              <a:ea typeface="+mn-ea"/>
              <a:cs typeface="+mn-cs"/>
            </a:endParaRPr>
          </a:p>
        </p:txBody>
      </p:sp>
      <p:sp>
        <p:nvSpPr>
          <p:cNvPr id="4" name="3 Marcador de número de diapositiva"/>
          <p:cNvSpPr>
            <a:spLocks noGrp="1"/>
          </p:cNvSpPr>
          <p:nvPr>
            <p:ph type="sldNum" sz="quarter" idx="10"/>
          </p:nvPr>
        </p:nvSpPr>
        <p:spPr/>
        <p:txBody>
          <a:bodyPr/>
          <a:lstStyle/>
          <a:p>
            <a:fld id="{A57B4D2E-5BA7-43CF-99B2-BDE8481EF32B}" type="slidenum">
              <a:rPr lang="es-MX" smtClean="0">
                <a:solidFill>
                  <a:prstClr val="black"/>
                </a:solidFill>
              </a:rPr>
              <a:pPr/>
              <a:t>16</a:t>
            </a:fld>
            <a:endParaRPr lang="es-MX">
              <a:solidFill>
                <a:prstClr val="black"/>
              </a:solidFill>
            </a:endParaRPr>
          </a:p>
        </p:txBody>
      </p:sp>
    </p:spTree>
    <p:extLst>
      <p:ext uri="{BB962C8B-B14F-4D97-AF65-F5344CB8AC3E}">
        <p14:creationId xmlns:p14="http://schemas.microsoft.com/office/powerpoint/2010/main" val="27289892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lvl="0"/>
            <a:endParaRPr lang="es-ES" sz="1200" kern="1200" dirty="0">
              <a:solidFill>
                <a:schemeClr val="tx1"/>
              </a:solidFill>
              <a:latin typeface="+mn-lt"/>
              <a:ea typeface="+mn-ea"/>
              <a:cs typeface="+mn-cs"/>
            </a:endParaRPr>
          </a:p>
        </p:txBody>
      </p:sp>
      <p:sp>
        <p:nvSpPr>
          <p:cNvPr id="4" name="3 Marcador de número de diapositiva"/>
          <p:cNvSpPr>
            <a:spLocks noGrp="1"/>
          </p:cNvSpPr>
          <p:nvPr>
            <p:ph type="sldNum" sz="quarter" idx="10"/>
          </p:nvPr>
        </p:nvSpPr>
        <p:spPr/>
        <p:txBody>
          <a:bodyPr/>
          <a:lstStyle/>
          <a:p>
            <a:fld id="{A57B4D2E-5BA7-43CF-99B2-BDE8481EF32B}" type="slidenum">
              <a:rPr lang="es-MX" smtClean="0">
                <a:solidFill>
                  <a:prstClr val="black"/>
                </a:solidFill>
              </a:rPr>
              <a:pPr/>
              <a:t>17</a:t>
            </a:fld>
            <a:endParaRPr lang="es-MX">
              <a:solidFill>
                <a:prstClr val="black"/>
              </a:solidFill>
            </a:endParaRPr>
          </a:p>
        </p:txBody>
      </p:sp>
    </p:spTree>
    <p:extLst>
      <p:ext uri="{BB962C8B-B14F-4D97-AF65-F5344CB8AC3E}">
        <p14:creationId xmlns:p14="http://schemas.microsoft.com/office/powerpoint/2010/main" val="24530463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i="1" kern="1200" dirty="0">
                <a:solidFill>
                  <a:schemeClr val="tx1"/>
                </a:solidFill>
                <a:effectLst/>
                <a:latin typeface="+mn-lt"/>
                <a:ea typeface="+mn-ea"/>
                <a:cs typeface="+mn-cs"/>
              </a:rPr>
              <a:t>Papa Francisco, 22 de septiembre de 2015</a:t>
            </a:r>
            <a:endParaRPr lang="es-MX" sz="1200" kern="1200" dirty="0">
              <a:solidFill>
                <a:schemeClr val="tx1"/>
              </a:solidFill>
              <a:effectLst/>
              <a:latin typeface="+mn-lt"/>
              <a:ea typeface="+mn-ea"/>
              <a:cs typeface="+mn-cs"/>
            </a:endParaRPr>
          </a:p>
          <a:p>
            <a:endParaRPr lang="es-MX" dirty="0"/>
          </a:p>
        </p:txBody>
      </p:sp>
      <p:sp>
        <p:nvSpPr>
          <p:cNvPr id="4" name="3 Marcador de número de diapositiva"/>
          <p:cNvSpPr>
            <a:spLocks noGrp="1"/>
          </p:cNvSpPr>
          <p:nvPr>
            <p:ph type="sldNum" sz="quarter" idx="10"/>
          </p:nvPr>
        </p:nvSpPr>
        <p:spPr/>
        <p:txBody>
          <a:bodyPr/>
          <a:lstStyle/>
          <a:p>
            <a:fld id="{2C6B1034-E21F-41D2-B9C4-AD3579A2D106}" type="slidenum">
              <a:rPr lang="es-ES" smtClean="0"/>
              <a:pPr/>
              <a:t>18</a:t>
            </a:fld>
            <a:endParaRPr lang="es-ES"/>
          </a:p>
        </p:txBody>
      </p:sp>
    </p:spTree>
    <p:extLst>
      <p:ext uri="{BB962C8B-B14F-4D97-AF65-F5344CB8AC3E}">
        <p14:creationId xmlns:p14="http://schemas.microsoft.com/office/powerpoint/2010/main" val="36522008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MX" sz="1200" kern="1200" dirty="0">
                <a:solidFill>
                  <a:schemeClr val="tx1"/>
                </a:solidFill>
                <a:latin typeface="+mn-lt"/>
                <a:ea typeface="+mn-ea"/>
                <a:cs typeface="+mn-cs"/>
              </a:rPr>
              <a:t>Empatía: Sentir con los demás.</a:t>
            </a:r>
          </a:p>
          <a:p>
            <a:r>
              <a:rPr lang="es-MX" sz="1200" u="sng" kern="1200" dirty="0">
                <a:solidFill>
                  <a:schemeClr val="tx1"/>
                </a:solidFill>
                <a:latin typeface="+mn-lt"/>
                <a:ea typeface="+mn-ea"/>
                <a:cs typeface="+mn-cs"/>
                <a:hlinkClick r:id="rId3"/>
              </a:rPr>
              <a:t>https://es.catholic.net/op/articulos/61396/cat/284/empatia-sentir-con-los-demas.html</a:t>
            </a:r>
            <a:endParaRPr lang="es-MX" sz="1200" kern="1200" dirty="0">
              <a:solidFill>
                <a:schemeClr val="tx1"/>
              </a:solidFill>
              <a:latin typeface="+mn-lt"/>
              <a:ea typeface="+mn-ea"/>
              <a:cs typeface="+mn-cs"/>
            </a:endParaRPr>
          </a:p>
          <a:p>
            <a:r>
              <a:rPr lang="es-MX" sz="1200" kern="1200" dirty="0">
                <a:solidFill>
                  <a:schemeClr val="tx1"/>
                </a:solidFill>
                <a:latin typeface="+mn-lt"/>
                <a:ea typeface="+mn-ea"/>
                <a:cs typeface="+mn-cs"/>
              </a:rPr>
              <a:t>Por: Javier Laínez | Fuente: </a:t>
            </a:r>
            <a:r>
              <a:rPr lang="es-MX" sz="1200" kern="1200" dirty="0" err="1">
                <a:solidFill>
                  <a:schemeClr val="tx1"/>
                </a:solidFill>
                <a:latin typeface="+mn-lt"/>
                <a:ea typeface="+mn-ea"/>
                <a:cs typeface="+mn-cs"/>
              </a:rPr>
              <a:t>Almudi</a:t>
            </a:r>
            <a:r>
              <a:rPr lang="es-MX" sz="1200" kern="1200" dirty="0">
                <a:solidFill>
                  <a:schemeClr val="tx1"/>
                </a:solidFill>
                <a:latin typeface="+mn-lt"/>
                <a:ea typeface="+mn-ea"/>
                <a:cs typeface="+mn-cs"/>
              </a:rPr>
              <a:t>/ </a:t>
            </a:r>
            <a:r>
              <a:rPr lang="es-MX" sz="1200" kern="1200" dirty="0" err="1">
                <a:solidFill>
                  <a:schemeClr val="tx1"/>
                </a:solidFill>
                <a:latin typeface="+mn-lt"/>
                <a:ea typeface="+mn-ea"/>
                <a:cs typeface="+mn-cs"/>
              </a:rPr>
              <a:t>opusdei</a:t>
            </a:r>
            <a:r>
              <a:rPr lang="es-MX" sz="1200" kern="1200" dirty="0">
                <a:solidFill>
                  <a:schemeClr val="tx1"/>
                </a:solidFill>
                <a:latin typeface="+mn-lt"/>
                <a:ea typeface="+mn-ea"/>
                <a:cs typeface="+mn-cs"/>
              </a:rPr>
              <a:t> </a:t>
            </a:r>
            <a:br>
              <a:rPr lang="es-MX" sz="1200" kern="1200" dirty="0">
                <a:solidFill>
                  <a:schemeClr val="tx1"/>
                </a:solidFill>
                <a:latin typeface="+mn-lt"/>
                <a:ea typeface="+mn-ea"/>
                <a:cs typeface="+mn-cs"/>
              </a:rPr>
            </a:br>
            <a:r>
              <a:rPr lang="es-MX" sz="1200" b="1" kern="1200" dirty="0">
                <a:solidFill>
                  <a:schemeClr val="tx1"/>
                </a:solidFill>
                <a:latin typeface="+mn-lt"/>
                <a:ea typeface="+mn-ea"/>
                <a:cs typeface="+mn-cs"/>
              </a:rPr>
              <a:t>Aprender de Cristo</a:t>
            </a:r>
            <a:endParaRPr lang="es-MX" sz="1200" kern="1200" dirty="0">
              <a:solidFill>
                <a:schemeClr val="tx1"/>
              </a:solidFill>
              <a:latin typeface="+mn-lt"/>
              <a:ea typeface="+mn-ea"/>
              <a:cs typeface="+mn-cs"/>
            </a:endParaRPr>
          </a:p>
          <a:p>
            <a:r>
              <a:rPr lang="es-MX" sz="1200" kern="1200" dirty="0">
                <a:solidFill>
                  <a:schemeClr val="tx1"/>
                </a:solidFill>
                <a:latin typeface="+mn-lt"/>
                <a:ea typeface="+mn-ea"/>
                <a:cs typeface="+mn-cs"/>
              </a:rPr>
              <a:t>Desde el principio, los discípulos experimentaron la sensibilidad del Señor: su capacidad de ponerse en el sitio de los demás, su delicada comprensión de lo que sucedía en el interior del corazón humano, su finura para percibir el dolor ajeno. Al llegar a </a:t>
            </a:r>
            <a:r>
              <a:rPr lang="es-MX" sz="1200" kern="1200" dirty="0" err="1">
                <a:solidFill>
                  <a:schemeClr val="tx1"/>
                </a:solidFill>
                <a:latin typeface="+mn-lt"/>
                <a:ea typeface="+mn-ea"/>
                <a:cs typeface="+mn-cs"/>
              </a:rPr>
              <a:t>Naím</a:t>
            </a:r>
            <a:r>
              <a:rPr lang="es-MX" sz="1200" kern="1200" dirty="0">
                <a:solidFill>
                  <a:schemeClr val="tx1"/>
                </a:solidFill>
                <a:latin typeface="+mn-lt"/>
                <a:ea typeface="+mn-ea"/>
                <a:cs typeface="+mn-cs"/>
              </a:rPr>
              <a:t>, sin que medie palabra, se hace cargo del drama de la mujer viuda que ha perdido a su hijo único[3]; al escuchar la súplica de Jairo y el rumor de las plañideras, sabe consolar a uno y apaciguar al resto[4]; es consciente de las necesidades de quienes le siguen y se preocupa si no tienen qué comer[5]; llora con el llanto de Marta y María ante la tumba de Lázaro[6] y se indigna ante la dureza de corazón de los suyos cuando quieren que baje fuego del cielo para quemar la aldea de los samaritanos que no les han recibido[7].</a:t>
            </a:r>
          </a:p>
          <a:p>
            <a:r>
              <a:rPr lang="es-MX" sz="1200" b="1" kern="1200" dirty="0">
                <a:solidFill>
                  <a:schemeClr val="tx1"/>
                </a:solidFill>
                <a:latin typeface="+mn-lt"/>
                <a:ea typeface="+mn-ea"/>
                <a:cs typeface="+mn-cs"/>
              </a:rPr>
              <a:t>Con su vida, Jesús nos enseña a ver a los demás de un modo distinto, compartiendo sus afectos, acompañándolos en ilusiones y desencantos. Aprendemos de Él a interesarnos por el estado interior de quienes nos rodean, </a:t>
            </a:r>
            <a:r>
              <a:rPr lang="es-MX" sz="1200" kern="1200" dirty="0">
                <a:solidFill>
                  <a:schemeClr val="tx1"/>
                </a:solidFill>
                <a:latin typeface="+mn-lt"/>
                <a:ea typeface="+mn-ea"/>
                <a:cs typeface="+mn-cs"/>
              </a:rPr>
              <a:t>y con la ayuda de la gracia superamos progresivamente los defectos que lo impiden, como la distracción, la impulsividad o la frialdad. </a:t>
            </a:r>
          </a:p>
        </p:txBody>
      </p:sp>
      <p:sp>
        <p:nvSpPr>
          <p:cNvPr id="4" name="3 Marcador de número de diapositiva"/>
          <p:cNvSpPr>
            <a:spLocks noGrp="1"/>
          </p:cNvSpPr>
          <p:nvPr>
            <p:ph type="sldNum" sz="quarter" idx="10"/>
          </p:nvPr>
        </p:nvSpPr>
        <p:spPr/>
        <p:txBody>
          <a:bodyPr/>
          <a:lstStyle/>
          <a:p>
            <a:fld id="{A57B4D2E-5BA7-43CF-99B2-BDE8481EF32B}" type="slidenum">
              <a:rPr lang="es-MX" smtClean="0">
                <a:solidFill>
                  <a:prstClr val="black"/>
                </a:solidFill>
              </a:rPr>
              <a:pPr/>
              <a:t>2</a:t>
            </a:fld>
            <a:endParaRPr lang="es-MX">
              <a:solidFill>
                <a:prstClr val="black"/>
              </a:solidFill>
            </a:endParaRPr>
          </a:p>
        </p:txBody>
      </p:sp>
    </p:spTree>
    <p:extLst>
      <p:ext uri="{BB962C8B-B14F-4D97-AF65-F5344CB8AC3E}">
        <p14:creationId xmlns:p14="http://schemas.microsoft.com/office/powerpoint/2010/main" val="3325440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MX" sz="1200" kern="1200" dirty="0">
                <a:solidFill>
                  <a:schemeClr val="tx1"/>
                </a:solidFill>
                <a:latin typeface="+mn-lt"/>
                <a:ea typeface="+mn-ea"/>
                <a:cs typeface="+mn-cs"/>
              </a:rPr>
              <a:t>La Empatía</a:t>
            </a:r>
          </a:p>
          <a:p>
            <a:r>
              <a:rPr lang="es-MX" sz="1200" kern="1200" dirty="0">
                <a:solidFill>
                  <a:schemeClr val="tx1"/>
                </a:solidFill>
                <a:latin typeface="+mn-lt"/>
                <a:ea typeface="+mn-ea"/>
                <a:cs typeface="+mn-cs"/>
              </a:rPr>
              <a:t>Una persona que tiene empatía dice: Lo que tú sientes, me afecta</a:t>
            </a:r>
            <a:br>
              <a:rPr lang="es-MX" sz="1200" kern="1200" dirty="0">
                <a:solidFill>
                  <a:schemeClr val="tx1"/>
                </a:solidFill>
                <a:latin typeface="+mn-lt"/>
                <a:ea typeface="+mn-ea"/>
                <a:cs typeface="+mn-cs"/>
              </a:rPr>
            </a:br>
            <a:r>
              <a:rPr lang="es-MX" sz="1200" u="sng" kern="1200" dirty="0">
                <a:solidFill>
                  <a:schemeClr val="tx1"/>
                </a:solidFill>
                <a:latin typeface="+mn-lt"/>
                <a:ea typeface="+mn-ea"/>
                <a:cs typeface="+mn-cs"/>
                <a:hlinkClick r:id="rId3"/>
              </a:rPr>
              <a:t>https://es.catholic.net/op/articulos/68519/cat/407/la-empatia.html#modal</a:t>
            </a:r>
            <a:endParaRPr lang="es-MX" sz="1200" kern="1200" dirty="0">
              <a:solidFill>
                <a:schemeClr val="tx1"/>
              </a:solidFill>
              <a:latin typeface="+mn-lt"/>
              <a:ea typeface="+mn-ea"/>
              <a:cs typeface="+mn-cs"/>
            </a:endParaRPr>
          </a:p>
          <a:p>
            <a:r>
              <a:rPr lang="es-MX" sz="1200" b="1" kern="1200" dirty="0">
                <a:solidFill>
                  <a:schemeClr val="tx1"/>
                </a:solidFill>
                <a:latin typeface="+mn-lt"/>
                <a:ea typeface="+mn-ea"/>
                <a:cs typeface="+mn-cs"/>
              </a:rPr>
              <a:t>La empatía generalmente se la define como la capacidad de entender el mundo interior o el estado emocional de la otra persona, pero esta definición resulta muy pobre.</a:t>
            </a:r>
            <a:endParaRPr lang="es-MX" sz="1200" kern="1200" dirty="0">
              <a:solidFill>
                <a:schemeClr val="tx1"/>
              </a:solidFill>
              <a:latin typeface="+mn-lt"/>
              <a:ea typeface="+mn-ea"/>
              <a:cs typeface="+mn-cs"/>
            </a:endParaRPr>
          </a:p>
          <a:p>
            <a:r>
              <a:rPr lang="es-MX" sz="1200" kern="1200" dirty="0">
                <a:solidFill>
                  <a:schemeClr val="tx1"/>
                </a:solidFill>
                <a:latin typeface="+mn-lt"/>
                <a:ea typeface="+mn-ea"/>
                <a:cs typeface="+mn-cs"/>
              </a:rPr>
              <a:t>Edith </a:t>
            </a:r>
            <a:r>
              <a:rPr lang="es-MX" sz="1200" kern="1200" dirty="0" err="1">
                <a:solidFill>
                  <a:schemeClr val="tx1"/>
                </a:solidFill>
                <a:latin typeface="+mn-lt"/>
                <a:ea typeface="+mn-ea"/>
                <a:cs typeface="+mn-cs"/>
              </a:rPr>
              <a:t>Stein</a:t>
            </a:r>
            <a:r>
              <a:rPr lang="es-MX" sz="1200" kern="1200" dirty="0">
                <a:solidFill>
                  <a:schemeClr val="tx1"/>
                </a:solidFill>
                <a:latin typeface="+mn-lt"/>
                <a:ea typeface="+mn-ea"/>
                <a:cs typeface="+mn-cs"/>
              </a:rPr>
              <a:t> realizó su tesis doctoral en la empatía. Ella profundizó en este tema concluyendo que </a:t>
            </a:r>
            <a:r>
              <a:rPr lang="es-MX" sz="1200" b="1" kern="1200" dirty="0">
                <a:solidFill>
                  <a:schemeClr val="tx1"/>
                </a:solidFill>
                <a:latin typeface="+mn-lt"/>
                <a:ea typeface="+mn-ea"/>
                <a:cs typeface="+mn-cs"/>
              </a:rPr>
              <a:t>una persona que tiene empatía dice: “Lo que tú sientes, me afecta.”</a:t>
            </a:r>
            <a:r>
              <a:rPr lang="es-MX" sz="1200" kern="1200" dirty="0">
                <a:solidFill>
                  <a:schemeClr val="tx1"/>
                </a:solidFill>
                <a:latin typeface="+mn-lt"/>
                <a:ea typeface="+mn-ea"/>
                <a:cs typeface="+mn-cs"/>
              </a:rPr>
              <a:t> Como vemos </a:t>
            </a:r>
            <a:r>
              <a:rPr lang="es-MX" sz="1200" kern="1200" dirty="0" err="1">
                <a:solidFill>
                  <a:schemeClr val="tx1"/>
                </a:solidFill>
                <a:latin typeface="+mn-lt"/>
                <a:ea typeface="+mn-ea"/>
                <a:cs typeface="+mn-cs"/>
              </a:rPr>
              <a:t>Stein</a:t>
            </a:r>
            <a:r>
              <a:rPr lang="es-MX" sz="1200" kern="1200" dirty="0">
                <a:solidFill>
                  <a:schemeClr val="tx1"/>
                </a:solidFill>
                <a:latin typeface="+mn-lt"/>
                <a:ea typeface="+mn-ea"/>
                <a:cs typeface="+mn-cs"/>
              </a:rPr>
              <a:t> va más allá. La empatía no es solo entender lo que siente el otro, pero que además que te llegue afectar, a conmover.</a:t>
            </a:r>
          </a:p>
          <a:p>
            <a:r>
              <a:rPr lang="es-MX" sz="1200" kern="1200" dirty="0">
                <a:solidFill>
                  <a:schemeClr val="tx1"/>
                </a:solidFill>
                <a:latin typeface="+mn-lt"/>
                <a:ea typeface="+mn-ea"/>
                <a:cs typeface="+mn-cs"/>
              </a:rPr>
              <a:t>abrirse a los demás para conocer y comprender mejor a las personas (en lugar de “encerrarnos en la prisión de nuestras propias particularidades”) </a:t>
            </a:r>
          </a:p>
          <a:p>
            <a:endParaRPr lang="es-MX" sz="1200" kern="1200" dirty="0">
              <a:solidFill>
                <a:schemeClr val="tx1"/>
              </a:solidFill>
              <a:latin typeface="+mn-lt"/>
              <a:ea typeface="+mn-ea"/>
              <a:cs typeface="+mn-cs"/>
            </a:endParaRPr>
          </a:p>
        </p:txBody>
      </p:sp>
      <p:sp>
        <p:nvSpPr>
          <p:cNvPr id="4" name="3 Marcador de número de diapositiva"/>
          <p:cNvSpPr>
            <a:spLocks noGrp="1"/>
          </p:cNvSpPr>
          <p:nvPr>
            <p:ph type="sldNum" sz="quarter" idx="10"/>
          </p:nvPr>
        </p:nvSpPr>
        <p:spPr/>
        <p:txBody>
          <a:bodyPr/>
          <a:lstStyle/>
          <a:p>
            <a:fld id="{2C6B1034-E21F-41D2-B9C4-AD3579A2D106}" type="slidenum">
              <a:rPr lang="es-ES" smtClean="0"/>
              <a:pPr/>
              <a:t>3</a:t>
            </a:fld>
            <a:endParaRPr lang="es-ES"/>
          </a:p>
        </p:txBody>
      </p:sp>
    </p:spTree>
    <p:extLst>
      <p:ext uri="{BB962C8B-B14F-4D97-AF65-F5344CB8AC3E}">
        <p14:creationId xmlns:p14="http://schemas.microsoft.com/office/powerpoint/2010/main" val="125541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kern="1200" dirty="0">
                <a:solidFill>
                  <a:schemeClr val="tx1"/>
                </a:solidFill>
                <a:latin typeface="+mn-lt"/>
                <a:ea typeface="+mn-ea"/>
                <a:cs typeface="+mn-cs"/>
              </a:rPr>
              <a:t>Empatía: Sentir con los demás</a:t>
            </a:r>
          </a:p>
          <a:p>
            <a:r>
              <a:rPr lang="es-MX" sz="1200" u="sng" kern="1200" dirty="0">
                <a:solidFill>
                  <a:schemeClr val="tx1"/>
                </a:solidFill>
                <a:latin typeface="+mn-lt"/>
                <a:ea typeface="+mn-ea"/>
                <a:cs typeface="+mn-cs"/>
                <a:hlinkClick r:id="rId3"/>
              </a:rPr>
              <a:t>https://es.catholic.net/op/articulos/61396/cat/284/empatia-sentir-con-los-demas.html</a:t>
            </a:r>
            <a:endParaRPr lang="es-MX" sz="120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s-MX" sz="1200" kern="1200" dirty="0">
                <a:solidFill>
                  <a:schemeClr val="tx1"/>
                </a:solidFill>
                <a:latin typeface="+mn-lt"/>
                <a:ea typeface="+mn-ea"/>
                <a:cs typeface="+mn-cs"/>
              </a:rPr>
              <a:t/>
            </a:r>
            <a:br>
              <a:rPr lang="es-MX" sz="1200" kern="1200" dirty="0">
                <a:solidFill>
                  <a:schemeClr val="tx1"/>
                </a:solidFill>
                <a:latin typeface="+mn-lt"/>
                <a:ea typeface="+mn-ea"/>
                <a:cs typeface="+mn-cs"/>
              </a:rPr>
            </a:br>
            <a:r>
              <a:rPr lang="es-MX" sz="1200" kern="1200" dirty="0">
                <a:solidFill>
                  <a:schemeClr val="tx1"/>
                </a:solidFill>
                <a:latin typeface="+mn-lt"/>
                <a:ea typeface="+mn-ea"/>
                <a:cs typeface="+mn-cs"/>
              </a:rPr>
              <a:t>Por: Javier Laínez | Fuente: </a:t>
            </a:r>
            <a:r>
              <a:rPr lang="es-MX" sz="1200" kern="1200" dirty="0" err="1">
                <a:solidFill>
                  <a:schemeClr val="tx1"/>
                </a:solidFill>
                <a:latin typeface="+mn-lt"/>
                <a:ea typeface="+mn-ea"/>
                <a:cs typeface="+mn-cs"/>
              </a:rPr>
              <a:t>Almudi</a:t>
            </a:r>
            <a:r>
              <a:rPr lang="es-MX" sz="1200" kern="1200" dirty="0">
                <a:solidFill>
                  <a:schemeClr val="tx1"/>
                </a:solidFill>
                <a:latin typeface="+mn-lt"/>
                <a:ea typeface="+mn-ea"/>
                <a:cs typeface="+mn-cs"/>
              </a:rPr>
              <a:t>/ </a:t>
            </a:r>
            <a:r>
              <a:rPr lang="es-MX" sz="1200" kern="1200" dirty="0" err="1">
                <a:solidFill>
                  <a:schemeClr val="tx1"/>
                </a:solidFill>
                <a:latin typeface="+mn-lt"/>
                <a:ea typeface="+mn-ea"/>
                <a:cs typeface="+mn-cs"/>
              </a:rPr>
              <a:t>opusdei</a:t>
            </a:r>
            <a:r>
              <a:rPr lang="es-MX" sz="1200" kern="1200" dirty="0">
                <a:solidFill>
                  <a:schemeClr val="tx1"/>
                </a:solidFill>
                <a:latin typeface="+mn-lt"/>
                <a:ea typeface="+mn-ea"/>
                <a:cs typeface="+mn-cs"/>
              </a:rPr>
              <a:t> </a:t>
            </a:r>
            <a:br>
              <a:rPr lang="es-MX" sz="1200" kern="1200" dirty="0">
                <a:solidFill>
                  <a:schemeClr val="tx1"/>
                </a:solidFill>
                <a:latin typeface="+mn-lt"/>
                <a:ea typeface="+mn-ea"/>
                <a:cs typeface="+mn-cs"/>
              </a:rPr>
            </a:br>
            <a:r>
              <a:rPr lang="es-MX" sz="1200" b="1" kern="1200" dirty="0">
                <a:solidFill>
                  <a:schemeClr val="tx1"/>
                </a:solidFill>
                <a:latin typeface="+mn-lt"/>
                <a:ea typeface="+mn-ea"/>
                <a:cs typeface="+mn-cs"/>
              </a:rPr>
              <a:t>Cuántos problemas se evitarían si procuráramos entender mejor lo que sucede en el interior de los demás,</a:t>
            </a:r>
            <a:r>
              <a:rPr lang="es-MX" sz="1200" kern="1200" dirty="0">
                <a:solidFill>
                  <a:schemeClr val="tx1"/>
                </a:solidFill>
                <a:latin typeface="+mn-lt"/>
                <a:ea typeface="+mn-ea"/>
                <a:cs typeface="+mn-cs"/>
              </a:rPr>
              <a:t> sus expectativas e ideales. «Más que en “dar”, la caridad está en “comprender”»[1]. Para vivir la caridad hay que comenzar reconociendo en el otro a alguien digno de consideración, y ponerse en sus circunstancias. Hoy se suele hablar de empatía para referirse a la cualidad que facilita meterse en el lugar de los demás, hacerse cargo de su situación y ponderar sus sentimientos. U</a:t>
            </a:r>
            <a:r>
              <a:rPr lang="es-MX" sz="1200" b="1" kern="1200" dirty="0">
                <a:solidFill>
                  <a:schemeClr val="tx1"/>
                </a:solidFill>
                <a:latin typeface="+mn-lt"/>
                <a:ea typeface="+mn-ea"/>
                <a:cs typeface="+mn-cs"/>
              </a:rPr>
              <a:t>nida a la caridad, esta actitud contribuye a fomentar la comunión, la unión de corazones, como escribe san Pedro: «tened todos el mismo pensar y el mismo sentir»</a:t>
            </a:r>
            <a:r>
              <a:rPr lang="es-MX" sz="1200" kern="1200" dirty="0">
                <a:solidFill>
                  <a:schemeClr val="tx1"/>
                </a:solidFill>
                <a:latin typeface="+mn-lt"/>
                <a:ea typeface="+mn-ea"/>
                <a:cs typeface="+mn-cs"/>
              </a:rPr>
              <a:t>[2].</a:t>
            </a:r>
          </a:p>
          <a:p>
            <a:endParaRPr lang="es-MX" sz="1200" kern="1200" dirty="0">
              <a:solidFill>
                <a:schemeClr val="tx1"/>
              </a:solidFill>
              <a:latin typeface="+mn-lt"/>
              <a:ea typeface="+mn-ea"/>
              <a:cs typeface="+mn-cs"/>
            </a:endParaRPr>
          </a:p>
        </p:txBody>
      </p:sp>
      <p:sp>
        <p:nvSpPr>
          <p:cNvPr id="4" name="3 Marcador de número de diapositiva"/>
          <p:cNvSpPr>
            <a:spLocks noGrp="1"/>
          </p:cNvSpPr>
          <p:nvPr>
            <p:ph type="sldNum" sz="quarter" idx="10"/>
          </p:nvPr>
        </p:nvSpPr>
        <p:spPr/>
        <p:txBody>
          <a:bodyPr/>
          <a:lstStyle/>
          <a:p>
            <a:fld id="{A57B4D2E-5BA7-43CF-99B2-BDE8481EF32B}" type="slidenum">
              <a:rPr lang="es-MX" smtClean="0">
                <a:solidFill>
                  <a:prstClr val="black"/>
                </a:solidFill>
              </a:rPr>
              <a:pPr/>
              <a:t>4</a:t>
            </a:fld>
            <a:endParaRPr lang="es-MX">
              <a:solidFill>
                <a:prstClr val="black"/>
              </a:solidFill>
            </a:endParaRPr>
          </a:p>
        </p:txBody>
      </p:sp>
    </p:spTree>
    <p:extLst>
      <p:ext uri="{BB962C8B-B14F-4D97-AF65-F5344CB8AC3E}">
        <p14:creationId xmlns:p14="http://schemas.microsoft.com/office/powerpoint/2010/main" val="15144725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kern="1200" dirty="0">
                <a:solidFill>
                  <a:schemeClr val="tx1"/>
                </a:solidFill>
                <a:latin typeface="+mn-lt"/>
                <a:ea typeface="+mn-ea"/>
                <a:cs typeface="+mn-cs"/>
              </a:rPr>
              <a:t>Las raíces de la empatía</a:t>
            </a:r>
          </a:p>
          <a:p>
            <a:r>
              <a:rPr lang="es-MX" sz="1200" kern="1200" dirty="0">
                <a:solidFill>
                  <a:schemeClr val="tx1"/>
                </a:solidFill>
                <a:latin typeface="+mn-lt"/>
                <a:ea typeface="+mn-ea"/>
                <a:cs typeface="+mn-cs"/>
              </a:rPr>
              <a:t>Por: Jorge Madrigal </a:t>
            </a:r>
            <a:r>
              <a:rPr lang="es-MX" sz="1200" kern="1200" dirty="0" err="1">
                <a:solidFill>
                  <a:schemeClr val="tx1"/>
                </a:solidFill>
                <a:latin typeface="+mn-lt"/>
                <a:ea typeface="+mn-ea"/>
                <a:cs typeface="+mn-cs"/>
              </a:rPr>
              <a:t>Fritsch</a:t>
            </a:r>
            <a:r>
              <a:rPr lang="es-MX" sz="1200" kern="1200" dirty="0">
                <a:solidFill>
                  <a:schemeClr val="tx1"/>
                </a:solidFill>
                <a:latin typeface="+mn-lt"/>
                <a:ea typeface="+mn-ea"/>
                <a:cs typeface="+mn-cs"/>
              </a:rPr>
              <a:t> | Fuente: Yoinfluyo.com </a:t>
            </a:r>
            <a:br>
              <a:rPr lang="es-MX" sz="1200" kern="1200" dirty="0">
                <a:solidFill>
                  <a:schemeClr val="tx1"/>
                </a:solidFill>
                <a:latin typeface="+mn-lt"/>
                <a:ea typeface="+mn-ea"/>
                <a:cs typeface="+mn-cs"/>
              </a:rPr>
            </a:br>
            <a:r>
              <a:rPr lang="es-MX" sz="1200" kern="1200" dirty="0">
                <a:solidFill>
                  <a:schemeClr val="tx1"/>
                </a:solidFill>
                <a:latin typeface="+mn-lt"/>
                <a:ea typeface="+mn-ea"/>
                <a:cs typeface="+mn-cs"/>
              </a:rPr>
              <a:t>La empatía se construye sobre la conciencia de uno mismo. Cuanto más abiertos estamos a nuestras propias emociones, más hábiles seremos para interpretar los sentimientos de los demás.</a:t>
            </a:r>
            <a:br>
              <a:rPr lang="es-MX" sz="1200" kern="1200" dirty="0">
                <a:solidFill>
                  <a:schemeClr val="tx1"/>
                </a:solidFill>
                <a:latin typeface="+mn-lt"/>
                <a:ea typeface="+mn-ea"/>
                <a:cs typeface="+mn-cs"/>
              </a:rPr>
            </a:br>
            <a:endParaRPr lang="es-MX" sz="1200" kern="1200" dirty="0">
              <a:solidFill>
                <a:schemeClr val="tx1"/>
              </a:solidFill>
              <a:latin typeface="+mn-lt"/>
              <a:ea typeface="+mn-ea"/>
              <a:cs typeface="+mn-cs"/>
            </a:endParaRPr>
          </a:p>
        </p:txBody>
      </p:sp>
      <p:sp>
        <p:nvSpPr>
          <p:cNvPr id="4" name="3 Marcador de número de diapositiva"/>
          <p:cNvSpPr>
            <a:spLocks noGrp="1"/>
          </p:cNvSpPr>
          <p:nvPr>
            <p:ph type="sldNum" sz="quarter" idx="10"/>
          </p:nvPr>
        </p:nvSpPr>
        <p:spPr/>
        <p:txBody>
          <a:bodyPr/>
          <a:lstStyle/>
          <a:p>
            <a:fld id="{A57B4D2E-5BA7-43CF-99B2-BDE8481EF32B}" type="slidenum">
              <a:rPr lang="es-MX" smtClean="0">
                <a:solidFill>
                  <a:prstClr val="black"/>
                </a:solidFill>
              </a:rPr>
              <a:pPr/>
              <a:t>5</a:t>
            </a:fld>
            <a:endParaRPr lang="es-MX">
              <a:solidFill>
                <a:prstClr val="black"/>
              </a:solidFill>
            </a:endParaRPr>
          </a:p>
        </p:txBody>
      </p:sp>
    </p:spTree>
    <p:extLst>
      <p:ext uri="{BB962C8B-B14F-4D97-AF65-F5344CB8AC3E}">
        <p14:creationId xmlns:p14="http://schemas.microsoft.com/office/powerpoint/2010/main" val="16997662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MX" sz="1200" kern="1200" dirty="0">
                <a:solidFill>
                  <a:schemeClr val="tx1"/>
                </a:solidFill>
                <a:latin typeface="+mn-lt"/>
                <a:ea typeface="+mn-ea"/>
                <a:cs typeface="+mn-cs"/>
              </a:rPr>
              <a:t> «En conclusión, tened todos unos mismos sentimientos, sed compasivos, amaos como hermanos, sed misericordiosos y humildes».   I Pedro 3,  8</a:t>
            </a:r>
          </a:p>
          <a:p>
            <a:r>
              <a:rPr lang="es-MX" sz="1200" kern="1200" dirty="0">
                <a:solidFill>
                  <a:schemeClr val="tx1"/>
                </a:solidFill>
                <a:latin typeface="+mn-lt"/>
                <a:ea typeface="+mn-ea"/>
                <a:cs typeface="+mn-cs"/>
              </a:rPr>
              <a:t>    «Colméis mi alegría, siendo todos del mismo sentir, con un mismo amor, un mismo espíritu, unos mismos sentimientos».  Filipenses 2, 2</a:t>
            </a:r>
          </a:p>
          <a:p>
            <a:r>
              <a:rPr lang="es-MX" sz="1200" kern="1200" dirty="0">
                <a:solidFill>
                  <a:schemeClr val="tx1"/>
                </a:solidFill>
                <a:latin typeface="+mn-lt"/>
                <a:ea typeface="+mn-ea"/>
                <a:cs typeface="+mn-cs"/>
              </a:rPr>
              <a:t>  «Por tanto, todo cuanto queráis que os hagan los hombres, hacédselo también vosotros a ellos; porque ésta es la Ley y los Profetas». Mateo 7, 12</a:t>
            </a:r>
          </a:p>
          <a:p>
            <a:r>
              <a:rPr lang="es-MX" sz="1200" kern="1200" dirty="0">
                <a:solidFill>
                  <a:schemeClr val="tx1"/>
                </a:solidFill>
                <a:latin typeface="+mn-lt"/>
                <a:ea typeface="+mn-ea"/>
                <a:cs typeface="+mn-cs"/>
              </a:rPr>
              <a:t>    «No salga de vuestra boca palabra dañosa, sino la que sea conveniente para edificar según la necesidad y hacer el bien a los que os escuchen».  Efesios 4, 29</a:t>
            </a:r>
          </a:p>
          <a:p>
            <a:pPr marL="0" marR="0" indent="0" algn="l" defTabSz="914400" rtl="0" eaLnBrk="1" fontAlgn="auto" latinLnBrk="0" hangingPunct="1">
              <a:lnSpc>
                <a:spcPct val="100000"/>
              </a:lnSpc>
              <a:spcBef>
                <a:spcPts val="0"/>
              </a:spcBef>
              <a:spcAft>
                <a:spcPts val="0"/>
              </a:spcAft>
              <a:buClrTx/>
              <a:buSzTx/>
              <a:buFontTx/>
              <a:buNone/>
              <a:tabLst/>
              <a:defRPr/>
            </a:pPr>
            <a:r>
              <a:rPr lang="es-MX" sz="1200" kern="1200" dirty="0">
                <a:solidFill>
                  <a:schemeClr val="tx1"/>
                </a:solidFill>
                <a:latin typeface="+mn-lt"/>
                <a:ea typeface="+mn-ea"/>
                <a:cs typeface="+mn-cs"/>
              </a:rPr>
              <a:t>«Amarás a tu prójimo como a ti mismo».  Mateo 22, 39</a:t>
            </a:r>
          </a:p>
          <a:p>
            <a:r>
              <a:rPr lang="es-MX" sz="1200" kern="1200" dirty="0">
                <a:solidFill>
                  <a:schemeClr val="tx1"/>
                </a:solidFill>
                <a:latin typeface="+mn-lt"/>
                <a:ea typeface="+mn-ea"/>
                <a:cs typeface="+mn-cs"/>
              </a:rPr>
              <a:t> «Alegraos con los que se alegran; llorad con los que lloran». Romanos 12, 15</a:t>
            </a:r>
          </a:p>
          <a:p>
            <a:r>
              <a:rPr lang="es-MX" sz="1200" kern="1200" dirty="0">
                <a:solidFill>
                  <a:schemeClr val="tx1"/>
                </a:solidFill>
                <a:latin typeface="+mn-lt"/>
                <a:ea typeface="+mn-ea"/>
                <a:cs typeface="+mn-cs"/>
              </a:rPr>
              <a:t>    «Acordaos de los presos, como si estuvierais con ellos encarcelados, y de los maltratados, pensando que también vosotros tenéis un cuerpo» Hebreos 13,3</a:t>
            </a:r>
          </a:p>
          <a:p>
            <a:endParaRPr lang="es-MX" sz="1200" kern="1200" dirty="0">
              <a:solidFill>
                <a:schemeClr val="tx1"/>
              </a:solidFill>
              <a:latin typeface="+mn-lt"/>
              <a:ea typeface="+mn-ea"/>
              <a:cs typeface="+mn-cs"/>
            </a:endParaRPr>
          </a:p>
        </p:txBody>
      </p:sp>
      <p:sp>
        <p:nvSpPr>
          <p:cNvPr id="4" name="3 Marcador de número de diapositiva"/>
          <p:cNvSpPr>
            <a:spLocks noGrp="1"/>
          </p:cNvSpPr>
          <p:nvPr>
            <p:ph type="sldNum" sz="quarter" idx="10"/>
          </p:nvPr>
        </p:nvSpPr>
        <p:spPr/>
        <p:txBody>
          <a:bodyPr/>
          <a:lstStyle/>
          <a:p>
            <a:fld id="{2C6B1034-E21F-41D2-B9C4-AD3579A2D106}" type="slidenum">
              <a:rPr lang="es-ES" smtClean="0"/>
              <a:pPr/>
              <a:t>7</a:t>
            </a:fld>
            <a:endParaRPr lang="es-ES"/>
          </a:p>
        </p:txBody>
      </p:sp>
    </p:spTree>
    <p:extLst>
      <p:ext uri="{BB962C8B-B14F-4D97-AF65-F5344CB8AC3E}">
        <p14:creationId xmlns:p14="http://schemas.microsoft.com/office/powerpoint/2010/main" val="35287531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92500"/>
          </a:bodyPr>
          <a:lstStyle/>
          <a:p>
            <a:r>
              <a:rPr lang="es-MX" sz="1200" kern="1200" baseline="0" dirty="0">
                <a:solidFill>
                  <a:schemeClr val="tx1"/>
                </a:solidFill>
                <a:latin typeface="+mn-lt"/>
                <a:ea typeface="+mn-ea"/>
                <a:cs typeface="+mn-cs"/>
              </a:rPr>
              <a:t>1829 La caridad tiene por </a:t>
            </a:r>
            <a:r>
              <a:rPr lang="es-MX" sz="1200" i="1" kern="1200" baseline="0" dirty="0">
                <a:solidFill>
                  <a:schemeClr val="tx1"/>
                </a:solidFill>
                <a:latin typeface="+mn-lt"/>
                <a:ea typeface="+mn-ea"/>
                <a:cs typeface="+mn-cs"/>
              </a:rPr>
              <a:t>frutos el gozo, la paz y la misericordia. Exige la práctica del bien</a:t>
            </a:r>
          </a:p>
          <a:p>
            <a:r>
              <a:rPr lang="es-MX" sz="1200" kern="1200" baseline="0" dirty="0">
                <a:solidFill>
                  <a:schemeClr val="tx1"/>
                </a:solidFill>
                <a:latin typeface="+mn-lt"/>
                <a:ea typeface="+mn-ea"/>
                <a:cs typeface="+mn-cs"/>
              </a:rPr>
              <a:t>y la corrección fraterna; es benevolencia; suscita la reciprocidad; es siempre desinteresada</a:t>
            </a:r>
          </a:p>
          <a:p>
            <a:r>
              <a:rPr lang="es-MX" sz="1200" kern="1200" baseline="0" dirty="0">
                <a:solidFill>
                  <a:schemeClr val="tx1"/>
                </a:solidFill>
                <a:latin typeface="+mn-lt"/>
                <a:ea typeface="+mn-ea"/>
                <a:cs typeface="+mn-cs"/>
              </a:rPr>
              <a:t>y generosa; es amistad y comunión.</a:t>
            </a:r>
          </a:p>
          <a:p>
            <a:r>
              <a:rPr lang="es-MX" sz="1200" kern="1200" baseline="0" dirty="0">
                <a:solidFill>
                  <a:schemeClr val="tx1"/>
                </a:solidFill>
                <a:latin typeface="+mn-lt"/>
                <a:ea typeface="+mn-ea"/>
                <a:cs typeface="+mn-cs"/>
              </a:rPr>
              <a:t>1642 </a:t>
            </a:r>
            <a:r>
              <a:rPr lang="es-MX" sz="1200" i="1" kern="1200" baseline="0" dirty="0">
                <a:solidFill>
                  <a:schemeClr val="tx1"/>
                </a:solidFill>
                <a:latin typeface="+mn-lt"/>
                <a:ea typeface="+mn-ea"/>
                <a:cs typeface="+mn-cs"/>
              </a:rPr>
              <a:t>Cristo es la fuente de esta gracia. "Pues de la misma manera que Dios en otro tiempo</a:t>
            </a:r>
          </a:p>
          <a:p>
            <a:r>
              <a:rPr lang="es-MX" sz="1200" kern="1200" baseline="0" dirty="0">
                <a:solidFill>
                  <a:schemeClr val="tx1"/>
                </a:solidFill>
                <a:latin typeface="+mn-lt"/>
                <a:ea typeface="+mn-ea"/>
                <a:cs typeface="+mn-cs"/>
              </a:rPr>
              <a:t>salió al encuentro de su pueblo por una alianza de amor y fidelidad, ahora el Salvador de</a:t>
            </a:r>
          </a:p>
          <a:p>
            <a:r>
              <a:rPr lang="es-MX" sz="1200" kern="1200" baseline="0" dirty="0">
                <a:solidFill>
                  <a:schemeClr val="tx1"/>
                </a:solidFill>
                <a:latin typeface="+mn-lt"/>
                <a:ea typeface="+mn-ea"/>
                <a:cs typeface="+mn-cs"/>
              </a:rPr>
              <a:t>los hombres y Esposo de la Iglesia, mediante el sacramento del matrimonio, sale al</a:t>
            </a:r>
          </a:p>
          <a:p>
            <a:r>
              <a:rPr lang="es-MX" sz="1200" kern="1200" baseline="0" dirty="0">
                <a:solidFill>
                  <a:schemeClr val="tx1"/>
                </a:solidFill>
                <a:latin typeface="+mn-lt"/>
                <a:ea typeface="+mn-ea"/>
                <a:cs typeface="+mn-cs"/>
              </a:rPr>
              <a:t>encuentro de los esposos cristianos" (GS 48,2). Permanece con ellos, les da la fuerza de</a:t>
            </a:r>
          </a:p>
          <a:p>
            <a:r>
              <a:rPr lang="es-MX" sz="1200" kern="1200" baseline="0" dirty="0">
                <a:solidFill>
                  <a:schemeClr val="tx1"/>
                </a:solidFill>
                <a:latin typeface="+mn-lt"/>
                <a:ea typeface="+mn-ea"/>
                <a:cs typeface="+mn-cs"/>
              </a:rPr>
              <a:t>seguirle tomando su cruz, de levantarse después de sus caídas, de perdonarse mutuamente,</a:t>
            </a:r>
          </a:p>
          <a:p>
            <a:r>
              <a:rPr lang="es-MX" sz="1200" kern="1200" baseline="0" dirty="0">
                <a:solidFill>
                  <a:schemeClr val="tx1"/>
                </a:solidFill>
                <a:latin typeface="+mn-lt"/>
                <a:ea typeface="+mn-ea"/>
                <a:cs typeface="+mn-cs"/>
              </a:rPr>
              <a:t>de llevar unos las cargas de los otros (Cf. Ga 6,2), de estar "sometidos unos a otros en el</a:t>
            </a:r>
          </a:p>
          <a:p>
            <a:r>
              <a:rPr lang="es-MX" sz="1200" kern="1200" baseline="0" dirty="0">
                <a:solidFill>
                  <a:schemeClr val="tx1"/>
                </a:solidFill>
                <a:latin typeface="+mn-lt"/>
                <a:ea typeface="+mn-ea"/>
                <a:cs typeface="+mn-cs"/>
              </a:rPr>
              <a:t>temor de Cristo" (</a:t>
            </a:r>
            <a:r>
              <a:rPr lang="es-MX" sz="1200" kern="1200" baseline="0" dirty="0" err="1">
                <a:solidFill>
                  <a:schemeClr val="tx1"/>
                </a:solidFill>
                <a:latin typeface="+mn-lt"/>
                <a:ea typeface="+mn-ea"/>
                <a:cs typeface="+mn-cs"/>
              </a:rPr>
              <a:t>Ef</a:t>
            </a:r>
            <a:r>
              <a:rPr lang="es-MX" sz="1200" kern="1200" baseline="0" dirty="0">
                <a:solidFill>
                  <a:schemeClr val="tx1"/>
                </a:solidFill>
                <a:latin typeface="+mn-lt"/>
                <a:ea typeface="+mn-ea"/>
                <a:cs typeface="+mn-cs"/>
              </a:rPr>
              <a:t> 5,21) y de amarse con un amor sobrenatural, delicado y fecundo. En</a:t>
            </a:r>
          </a:p>
          <a:p>
            <a:r>
              <a:rPr lang="es-MX" sz="1200" kern="1200" baseline="0" dirty="0">
                <a:solidFill>
                  <a:schemeClr val="tx1"/>
                </a:solidFill>
                <a:latin typeface="+mn-lt"/>
                <a:ea typeface="+mn-ea"/>
                <a:cs typeface="+mn-cs"/>
              </a:rPr>
              <a:t>las alegrías de su amor y de su vida familiar les da, ya aquí, un gusto anticipado del</a:t>
            </a:r>
          </a:p>
          <a:p>
            <a:r>
              <a:rPr lang="es-MX" sz="1200" kern="1200" baseline="0" dirty="0">
                <a:solidFill>
                  <a:schemeClr val="tx1"/>
                </a:solidFill>
                <a:latin typeface="+mn-lt"/>
                <a:ea typeface="+mn-ea"/>
                <a:cs typeface="+mn-cs"/>
              </a:rPr>
              <a:t>banquete de las bodas del Cordero.</a:t>
            </a:r>
          </a:p>
          <a:p>
            <a:r>
              <a:rPr lang="es-MX" sz="1200" kern="1200" baseline="0" dirty="0">
                <a:solidFill>
                  <a:schemeClr val="tx1"/>
                </a:solidFill>
                <a:latin typeface="+mn-lt"/>
                <a:ea typeface="+mn-ea"/>
                <a:cs typeface="+mn-cs"/>
              </a:rPr>
              <a:t>1657 Aquí es donde se ejercita de manera privilegiada el </a:t>
            </a:r>
            <a:r>
              <a:rPr lang="es-MX" sz="1200" i="1" kern="1200" baseline="0" dirty="0">
                <a:solidFill>
                  <a:schemeClr val="tx1"/>
                </a:solidFill>
                <a:latin typeface="+mn-lt"/>
                <a:ea typeface="+mn-ea"/>
                <a:cs typeface="+mn-cs"/>
              </a:rPr>
              <a:t>sacerdocio bautismal del padre</a:t>
            </a:r>
          </a:p>
          <a:p>
            <a:r>
              <a:rPr lang="es-MX" sz="1200" kern="1200" baseline="0" dirty="0">
                <a:solidFill>
                  <a:schemeClr val="tx1"/>
                </a:solidFill>
                <a:latin typeface="+mn-lt"/>
                <a:ea typeface="+mn-ea"/>
                <a:cs typeface="+mn-cs"/>
              </a:rPr>
              <a:t>de familia, de la madre, de los hijos, de todos los miembros de la familia, "en la recepción</a:t>
            </a:r>
          </a:p>
          <a:p>
            <a:r>
              <a:rPr lang="es-MX" sz="1200" kern="1200" baseline="0" dirty="0">
                <a:solidFill>
                  <a:schemeClr val="tx1"/>
                </a:solidFill>
                <a:latin typeface="+mn-lt"/>
                <a:ea typeface="+mn-ea"/>
                <a:cs typeface="+mn-cs"/>
              </a:rPr>
              <a:t>de los sacramentos, en la oración y en la acción de gracias, con el testimonio de una vida</a:t>
            </a:r>
          </a:p>
          <a:p>
            <a:r>
              <a:rPr lang="es-MX" sz="1200" kern="1200" baseline="0" dirty="0">
                <a:solidFill>
                  <a:schemeClr val="tx1"/>
                </a:solidFill>
                <a:latin typeface="+mn-lt"/>
                <a:ea typeface="+mn-ea"/>
                <a:cs typeface="+mn-cs"/>
              </a:rPr>
              <a:t>santa, con la renuncia y el amor que se traduce en obras" (LG 10). El hogar es así la primera</a:t>
            </a:r>
          </a:p>
          <a:p>
            <a:r>
              <a:rPr lang="es-MX" sz="1200" kern="1200" baseline="0" dirty="0">
                <a:solidFill>
                  <a:schemeClr val="tx1"/>
                </a:solidFill>
                <a:latin typeface="+mn-lt"/>
                <a:ea typeface="+mn-ea"/>
                <a:cs typeface="+mn-cs"/>
              </a:rPr>
              <a:t>escuela de vida cristiana y "escuela del más rico humanismo" (GS 52,1). Aquí se aprende la</a:t>
            </a:r>
          </a:p>
          <a:p>
            <a:r>
              <a:rPr lang="es-MX" sz="1200" kern="1200" baseline="0" dirty="0">
                <a:solidFill>
                  <a:schemeClr val="tx1"/>
                </a:solidFill>
                <a:latin typeface="+mn-lt"/>
                <a:ea typeface="+mn-ea"/>
                <a:cs typeface="+mn-cs"/>
              </a:rPr>
              <a:t>paciencia y el gozo del trabajo, el amor fraterno, el perdón generoso, incluso reiterado, y</a:t>
            </a:r>
          </a:p>
          <a:p>
            <a:r>
              <a:rPr lang="es-MX" sz="1200" kern="1200" baseline="0" dirty="0">
                <a:solidFill>
                  <a:schemeClr val="tx1"/>
                </a:solidFill>
                <a:latin typeface="+mn-lt"/>
                <a:ea typeface="+mn-ea"/>
                <a:cs typeface="+mn-cs"/>
              </a:rPr>
              <a:t>sobre todo el culto divino por medio de la oración y la ofrenda de su vida.</a:t>
            </a:r>
          </a:p>
        </p:txBody>
      </p:sp>
      <p:sp>
        <p:nvSpPr>
          <p:cNvPr id="4" name="3 Marcador de número de diapositiva"/>
          <p:cNvSpPr>
            <a:spLocks noGrp="1"/>
          </p:cNvSpPr>
          <p:nvPr>
            <p:ph type="sldNum" sz="quarter" idx="10"/>
          </p:nvPr>
        </p:nvSpPr>
        <p:spPr/>
        <p:txBody>
          <a:bodyPr/>
          <a:lstStyle/>
          <a:p>
            <a:fld id="{A57B4D2E-5BA7-43CF-99B2-BDE8481EF32B}" type="slidenum">
              <a:rPr lang="es-MX" smtClean="0">
                <a:solidFill>
                  <a:prstClr val="black"/>
                </a:solidFill>
              </a:rPr>
              <a:pPr/>
              <a:t>8</a:t>
            </a:fld>
            <a:endParaRPr lang="es-MX">
              <a:solidFill>
                <a:prstClr val="black"/>
              </a:solidFill>
            </a:endParaRPr>
          </a:p>
        </p:txBody>
      </p:sp>
    </p:spTree>
    <p:extLst>
      <p:ext uri="{BB962C8B-B14F-4D97-AF65-F5344CB8AC3E}">
        <p14:creationId xmlns:p14="http://schemas.microsoft.com/office/powerpoint/2010/main" val="41601080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55000" lnSpcReduction="20000"/>
          </a:bodyPr>
          <a:lstStyle/>
          <a:p>
            <a:r>
              <a:rPr lang="es-MX" sz="1200" kern="1200" dirty="0">
                <a:solidFill>
                  <a:schemeClr val="tx1"/>
                </a:solidFill>
                <a:latin typeface="+mn-lt"/>
                <a:ea typeface="+mn-ea"/>
                <a:cs typeface="+mn-cs"/>
              </a:rPr>
              <a:t>Empatía: Sentir con los demás</a:t>
            </a:r>
          </a:p>
          <a:p>
            <a:r>
              <a:rPr lang="es-MX" sz="1200" kern="1200" dirty="0">
                <a:solidFill>
                  <a:schemeClr val="tx1"/>
                </a:solidFill>
                <a:latin typeface="+mn-lt"/>
                <a:ea typeface="+mn-ea"/>
                <a:cs typeface="+mn-cs"/>
              </a:rPr>
              <a:t/>
            </a:r>
            <a:br>
              <a:rPr lang="es-MX" sz="1200" kern="1200" dirty="0">
                <a:solidFill>
                  <a:schemeClr val="tx1"/>
                </a:solidFill>
                <a:latin typeface="+mn-lt"/>
                <a:ea typeface="+mn-ea"/>
                <a:cs typeface="+mn-cs"/>
              </a:rPr>
            </a:br>
            <a:r>
              <a:rPr lang="es-MX" sz="1200" u="sng" kern="1200" dirty="0">
                <a:solidFill>
                  <a:schemeClr val="tx1"/>
                </a:solidFill>
                <a:latin typeface="+mn-lt"/>
                <a:ea typeface="+mn-ea"/>
                <a:cs typeface="+mn-cs"/>
                <a:hlinkClick r:id="rId3"/>
              </a:rPr>
              <a:t>https://es.catholic.net/op/articulos/61396/cat/284/empatia-sentir-con-los-demas.html</a:t>
            </a:r>
            <a:endParaRPr lang="es-MX" sz="1200" kern="1200" dirty="0">
              <a:solidFill>
                <a:schemeClr val="tx1"/>
              </a:solidFill>
              <a:latin typeface="+mn-lt"/>
              <a:ea typeface="+mn-ea"/>
              <a:cs typeface="+mn-cs"/>
            </a:endParaRPr>
          </a:p>
          <a:p>
            <a:r>
              <a:rPr lang="es-MX" sz="1200" kern="1200" dirty="0">
                <a:solidFill>
                  <a:schemeClr val="tx1"/>
                </a:solidFill>
                <a:latin typeface="+mn-lt"/>
                <a:ea typeface="+mn-ea"/>
                <a:cs typeface="+mn-cs"/>
              </a:rPr>
              <a:t/>
            </a:r>
            <a:br>
              <a:rPr lang="es-MX" sz="1200" kern="1200" dirty="0">
                <a:solidFill>
                  <a:schemeClr val="tx1"/>
                </a:solidFill>
                <a:latin typeface="+mn-lt"/>
                <a:ea typeface="+mn-ea"/>
                <a:cs typeface="+mn-cs"/>
              </a:rPr>
            </a:br>
            <a:r>
              <a:rPr lang="es-MX" sz="1200" kern="1200" dirty="0">
                <a:solidFill>
                  <a:schemeClr val="tx1"/>
                </a:solidFill>
                <a:latin typeface="+mn-lt"/>
                <a:ea typeface="+mn-ea"/>
                <a:cs typeface="+mn-cs"/>
              </a:rPr>
              <a:t>Por: Javier Laínez | Fuente: </a:t>
            </a:r>
            <a:r>
              <a:rPr lang="es-MX" sz="1200" kern="1200" dirty="0" err="1">
                <a:solidFill>
                  <a:schemeClr val="tx1"/>
                </a:solidFill>
                <a:latin typeface="+mn-lt"/>
                <a:ea typeface="+mn-ea"/>
                <a:cs typeface="+mn-cs"/>
              </a:rPr>
              <a:t>Almudi</a:t>
            </a:r>
            <a:r>
              <a:rPr lang="es-MX" sz="1200" kern="1200" dirty="0">
                <a:solidFill>
                  <a:schemeClr val="tx1"/>
                </a:solidFill>
                <a:latin typeface="+mn-lt"/>
                <a:ea typeface="+mn-ea"/>
                <a:cs typeface="+mn-cs"/>
              </a:rPr>
              <a:t>/ </a:t>
            </a:r>
            <a:r>
              <a:rPr lang="es-MX" sz="1200" kern="1200" dirty="0" err="1">
                <a:solidFill>
                  <a:schemeClr val="tx1"/>
                </a:solidFill>
                <a:latin typeface="+mn-lt"/>
                <a:ea typeface="+mn-ea"/>
                <a:cs typeface="+mn-cs"/>
              </a:rPr>
              <a:t>opusdei</a:t>
            </a:r>
            <a:r>
              <a:rPr lang="es-MX" sz="1200" kern="1200" dirty="0">
                <a:solidFill>
                  <a:schemeClr val="tx1"/>
                </a:solidFill>
                <a:latin typeface="+mn-lt"/>
                <a:ea typeface="+mn-ea"/>
                <a:cs typeface="+mn-cs"/>
              </a:rPr>
              <a:t> </a:t>
            </a:r>
            <a:br>
              <a:rPr lang="es-MX" sz="1200" kern="1200" dirty="0">
                <a:solidFill>
                  <a:schemeClr val="tx1"/>
                </a:solidFill>
                <a:latin typeface="+mn-lt"/>
                <a:ea typeface="+mn-ea"/>
                <a:cs typeface="+mn-cs"/>
              </a:rPr>
            </a:br>
            <a:r>
              <a:rPr lang="es-MX" sz="1200" b="1" kern="1200" dirty="0">
                <a:solidFill>
                  <a:schemeClr val="tx1"/>
                </a:solidFill>
                <a:latin typeface="+mn-lt"/>
                <a:ea typeface="+mn-ea"/>
                <a:cs typeface="+mn-cs"/>
              </a:rPr>
              <a:t>Caminos para amar la verdad</a:t>
            </a:r>
            <a:endParaRPr lang="es-MX" sz="1200" kern="1200" dirty="0">
              <a:solidFill>
                <a:schemeClr val="tx1"/>
              </a:solidFill>
              <a:latin typeface="+mn-lt"/>
              <a:ea typeface="+mn-ea"/>
              <a:cs typeface="+mn-cs"/>
            </a:endParaRPr>
          </a:p>
          <a:p>
            <a:r>
              <a:rPr lang="es-MX" sz="1200" kern="1200" dirty="0">
                <a:solidFill>
                  <a:schemeClr val="tx1"/>
                </a:solidFill>
                <a:latin typeface="+mn-lt"/>
                <a:ea typeface="+mn-ea"/>
                <a:cs typeface="+mn-cs"/>
              </a:rPr>
              <a:t>Al tratar de ayudar a los demás, la caridad y la mansedumbre nos guiarán hacia las razones del corazón, que suelen abrir las puertas del alma con mayor facilidad que una argumentación fría o distante. El amor de Dios nos impulsará a conservar un estilo afable, que muestre lo atractivo que es la vida cristiana: «La verdadera virtud no es triste y antipática, sino amablemente alegre»[13]. Sabremos descubrir lo positivo de cada persona, pues amar la verdad implica reconocer las huellas de Dios en los corazones, por más desfiguradas que parezcan estar.</a:t>
            </a:r>
          </a:p>
          <a:p>
            <a:r>
              <a:rPr lang="es-MX" sz="1200" kern="1200" dirty="0">
                <a:solidFill>
                  <a:schemeClr val="tx1"/>
                </a:solidFill>
                <a:latin typeface="+mn-lt"/>
                <a:ea typeface="+mn-ea"/>
                <a:cs typeface="+mn-cs"/>
              </a:rPr>
              <a:t> </a:t>
            </a:r>
          </a:p>
          <a:p>
            <a:r>
              <a:rPr lang="es-MX" sz="1200" kern="1200" dirty="0">
                <a:solidFill>
                  <a:schemeClr val="tx1"/>
                </a:solidFill>
                <a:latin typeface="+mn-lt"/>
                <a:ea typeface="+mn-ea"/>
                <a:cs typeface="+mn-cs"/>
                <a:hlinkClick r:id="rId4"/>
              </a:rPr>
              <a:t>Reportar anuncios inapropiados</a:t>
            </a:r>
            <a:r>
              <a:rPr lang="es-MX" sz="1200" kern="1200" dirty="0">
                <a:solidFill>
                  <a:schemeClr val="tx1"/>
                </a:solidFill>
                <a:latin typeface="+mn-lt"/>
                <a:ea typeface="+mn-ea"/>
                <a:cs typeface="+mn-cs"/>
              </a:rPr>
              <a:t> | </a:t>
            </a:r>
          </a:p>
          <a:p>
            <a:r>
              <a:rPr lang="es-MX" sz="1200" kern="1200" dirty="0">
                <a:solidFill>
                  <a:schemeClr val="tx1"/>
                </a:solidFill>
                <a:latin typeface="+mn-lt"/>
                <a:ea typeface="+mn-ea"/>
                <a:cs typeface="+mn-cs"/>
              </a:rPr>
              <a:t> </a:t>
            </a:r>
          </a:p>
          <a:p>
            <a:r>
              <a:rPr lang="es-MX" sz="1200" kern="1200" dirty="0">
                <a:solidFill>
                  <a:schemeClr val="tx1"/>
                </a:solidFill>
                <a:latin typeface="+mn-lt"/>
                <a:ea typeface="+mn-ea"/>
                <a:cs typeface="+mn-cs"/>
              </a:rPr>
              <a:t>La caridad hace que, en el trato con amigos, colegas de trabajo, familiares, el cristiano se muestre comprensivo con quienes están desorientados, a veces porque no han tenido la oportunidad de recibir una buena formación en la fe, o porque no han visto un ejemplo encarnado del auténtico mensaje del Evangelio. Se mantiene, así, una disposición de empatía también cuando los otros están equivocados: «No comprendo la violencia: no me parece apta ni para convencer ni para vencer; el error se supera con la oración, con la gracia de Dios, con el estudio; nunca con la fuerza, siempre con la caridad»[14]. Hemos de decir la verdad con una paciencia constante −«</a:t>
            </a:r>
            <a:r>
              <a:rPr lang="es-MX" sz="1200" kern="1200" dirty="0" err="1">
                <a:solidFill>
                  <a:schemeClr val="tx1"/>
                </a:solidFill>
                <a:latin typeface="+mn-lt"/>
                <a:ea typeface="+mn-ea"/>
                <a:cs typeface="+mn-cs"/>
              </a:rPr>
              <a:t>veritatem</a:t>
            </a:r>
            <a:r>
              <a:rPr lang="es-MX" sz="1200" kern="1200" dirty="0">
                <a:solidFill>
                  <a:schemeClr val="tx1"/>
                </a:solidFill>
                <a:latin typeface="+mn-lt"/>
                <a:ea typeface="+mn-ea"/>
                <a:cs typeface="+mn-cs"/>
              </a:rPr>
              <a:t> </a:t>
            </a:r>
            <a:r>
              <a:rPr lang="es-MX" sz="1200" kern="1200" dirty="0" err="1">
                <a:solidFill>
                  <a:schemeClr val="tx1"/>
                </a:solidFill>
                <a:latin typeface="+mn-lt"/>
                <a:ea typeface="+mn-ea"/>
                <a:cs typeface="+mn-cs"/>
              </a:rPr>
              <a:t>facientes</a:t>
            </a:r>
            <a:r>
              <a:rPr lang="es-MX" sz="1200" kern="1200" dirty="0">
                <a:solidFill>
                  <a:schemeClr val="tx1"/>
                </a:solidFill>
                <a:latin typeface="+mn-lt"/>
                <a:ea typeface="+mn-ea"/>
                <a:cs typeface="+mn-cs"/>
              </a:rPr>
              <a:t> in </a:t>
            </a:r>
            <a:r>
              <a:rPr lang="es-MX" sz="1200" kern="1200" dirty="0" err="1">
                <a:solidFill>
                  <a:schemeClr val="tx1"/>
                </a:solidFill>
                <a:latin typeface="+mn-lt"/>
                <a:ea typeface="+mn-ea"/>
                <a:cs typeface="+mn-cs"/>
              </a:rPr>
              <a:t>caritate</a:t>
            </a:r>
            <a:r>
              <a:rPr lang="es-MX" sz="1200" kern="1200" dirty="0">
                <a:solidFill>
                  <a:schemeClr val="tx1"/>
                </a:solidFill>
                <a:latin typeface="+mn-lt"/>
                <a:ea typeface="+mn-ea"/>
                <a:cs typeface="+mn-cs"/>
              </a:rPr>
              <a:t>»[15]−, sabiendo estar al lado de quien quizá está confundido, pero que con un poco de tiempo se podrá abrir a la acción de la gracia. Esta actitud consiste muchas veces, como señala el Papa Francisco, en «detener el paso, dejar de lado la ansiedad para mirar a los ojos y escuchar, o renunciar a las urgencias para acompañar al que se quedó al costado del camino. A veces es como el padre del hijo pródigo, que se queda con las puertas abiertas para que, cuando regrese, pueda entrar sin dificultad»[16].</a:t>
            </a:r>
          </a:p>
          <a:p>
            <a:r>
              <a:rPr lang="es-MX" sz="1200" b="1" kern="1200" dirty="0">
                <a:solidFill>
                  <a:schemeClr val="tx1"/>
                </a:solidFill>
                <a:latin typeface="+mn-lt"/>
                <a:ea typeface="+mn-ea"/>
                <a:cs typeface="+mn-cs"/>
              </a:rPr>
              <a:t>Apostolado y comunión de sentimientos</a:t>
            </a:r>
            <a:endParaRPr lang="es-MX" sz="1200" kern="1200" dirty="0">
              <a:solidFill>
                <a:schemeClr val="tx1"/>
              </a:solidFill>
              <a:latin typeface="+mn-lt"/>
              <a:ea typeface="+mn-ea"/>
              <a:cs typeface="+mn-cs"/>
            </a:endParaRPr>
          </a:p>
          <a:p>
            <a:r>
              <a:rPr lang="es-MX" sz="1200" kern="1200" dirty="0">
                <a:solidFill>
                  <a:schemeClr val="tx1"/>
                </a:solidFill>
                <a:latin typeface="+mn-lt"/>
                <a:ea typeface="+mn-ea"/>
                <a:cs typeface="+mn-cs"/>
              </a:rPr>
              <a:t>Algunos podrían intentar reducir la empatía a una simple estrategia, como si fuera una de esas técnicas que proponen un producto al consumidor de tal modo que tiene la sensación de que eso era justo lo que estaba buscando. Aunque lo anterior pueda ser válido en ámbito comercial, las relaciones interpersonales siguen otra lógica. La auténtica empatía implica sinceridad y es incompatible con una conducta impostada, que esconde los propios intereses.</a:t>
            </a:r>
          </a:p>
          <a:p>
            <a:r>
              <a:rPr lang="es-MX" sz="1200" kern="1200" dirty="0">
                <a:solidFill>
                  <a:schemeClr val="tx1"/>
                </a:solidFill>
                <a:latin typeface="+mn-lt"/>
                <a:ea typeface="+mn-ea"/>
                <a:cs typeface="+mn-cs"/>
              </a:rPr>
              <a:t>Esta sinceridad es fundamental cuando buscamos dar a conocer el Señor a las personas con las que convivimos. Haciendo propios los sentimientos de quienes Dios ha puesto a nuestro lado en el camino, tenemos la finura de caridad de alegrarnos con cada uno de ellos y de sufrir con cada uno también. «¿Quién desfallece sin que yo desfallezca? ¿Quién tiene un tropiezo, sin que yo me abrase de dolor?»[17] ¡Cuánto afecto sincero se descubre en esta cariñosa alusión de san Pablo a los cristianos de Corinto! Es más fácil que la verdad se abra paso a través de este modo de compartir sentimientos, porque se establece una corriente de afectos −de afabilidad− que potencia la comunicación. El alma se vuelve así más receptiva a lo que escucha, especialmente si se trata de un comentario constructivo que la anima a mejorar en su vida espiritual.</a:t>
            </a:r>
          </a:p>
          <a:p>
            <a:r>
              <a:rPr lang="es-MX" sz="1200" kern="1200" dirty="0">
                <a:solidFill>
                  <a:schemeClr val="tx1"/>
                </a:solidFill>
                <a:latin typeface="+mn-lt"/>
                <a:ea typeface="+mn-ea"/>
                <a:cs typeface="+mn-cs"/>
              </a:rPr>
              <a:t>«Lo primero, en la comunicación con el otro, es la capacidad del corazón que hace posible la proximidad, sin la cual no existe un verdadero encuentro espiritual. La escucha nos ayuda a encontrar el gesto y la palabra oportuna que nos desinstala de la tranquila condición de espectadores»[18]. Cuando la escucha es atenta, nos implicamos en la realidad de los demás. Buscamos ayudar al otro a discernir cuál es el paso que el Señor le pide dar en ese momento específico. Es en el momento en que el interlocutor percibe que su situación, opiniones y sentimientos son respetados −es más, asumidos por quien le escucha− cuando abre los ojos del alma para contemplar el resplandor de la verdad, la amabilidad de la virtud.</a:t>
            </a:r>
          </a:p>
          <a:p>
            <a:endParaRPr lang="es-MX" sz="1200" kern="1200" dirty="0">
              <a:solidFill>
                <a:schemeClr val="tx1"/>
              </a:solidFill>
              <a:latin typeface="+mn-lt"/>
              <a:ea typeface="+mn-ea"/>
              <a:cs typeface="+mn-cs"/>
            </a:endParaRPr>
          </a:p>
          <a:p>
            <a:endParaRPr lang="es-MX" sz="1200" kern="1200" dirty="0">
              <a:solidFill>
                <a:schemeClr val="tx1"/>
              </a:solidFill>
              <a:latin typeface="+mn-lt"/>
              <a:ea typeface="+mn-ea"/>
              <a:cs typeface="+mn-cs"/>
            </a:endParaRPr>
          </a:p>
        </p:txBody>
      </p:sp>
      <p:sp>
        <p:nvSpPr>
          <p:cNvPr id="4" name="3 Marcador de número de diapositiva"/>
          <p:cNvSpPr>
            <a:spLocks noGrp="1"/>
          </p:cNvSpPr>
          <p:nvPr>
            <p:ph type="sldNum" sz="quarter" idx="10"/>
          </p:nvPr>
        </p:nvSpPr>
        <p:spPr/>
        <p:txBody>
          <a:bodyPr/>
          <a:lstStyle/>
          <a:p>
            <a:fld id="{A57B4D2E-5BA7-43CF-99B2-BDE8481EF32B}" type="slidenum">
              <a:rPr lang="es-MX" smtClean="0">
                <a:solidFill>
                  <a:prstClr val="black"/>
                </a:solidFill>
              </a:rPr>
              <a:pPr/>
              <a:t>9</a:t>
            </a:fld>
            <a:endParaRPr lang="es-MX">
              <a:solidFill>
                <a:prstClr val="black"/>
              </a:solidFill>
            </a:endParaRPr>
          </a:p>
        </p:txBody>
      </p:sp>
    </p:spTree>
    <p:extLst>
      <p:ext uri="{BB962C8B-B14F-4D97-AF65-F5344CB8AC3E}">
        <p14:creationId xmlns:p14="http://schemas.microsoft.com/office/powerpoint/2010/main" val="7824070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55000" lnSpcReduction="20000"/>
          </a:bodyPr>
          <a:lstStyle/>
          <a:p>
            <a:r>
              <a:rPr lang="es-MX" sz="1200" kern="1200" dirty="0">
                <a:solidFill>
                  <a:schemeClr val="tx1"/>
                </a:solidFill>
                <a:latin typeface="+mn-lt"/>
                <a:ea typeface="+mn-ea"/>
                <a:cs typeface="+mn-cs"/>
              </a:rPr>
              <a:t>Empatía: Sentir con los demás</a:t>
            </a:r>
          </a:p>
          <a:p>
            <a:r>
              <a:rPr lang="es-MX" sz="1200" kern="1200" dirty="0">
                <a:solidFill>
                  <a:schemeClr val="tx1"/>
                </a:solidFill>
                <a:latin typeface="+mn-lt"/>
                <a:ea typeface="+mn-ea"/>
                <a:cs typeface="+mn-cs"/>
              </a:rPr>
              <a:t/>
            </a:r>
            <a:br>
              <a:rPr lang="es-MX" sz="1200" kern="1200" dirty="0">
                <a:solidFill>
                  <a:schemeClr val="tx1"/>
                </a:solidFill>
                <a:latin typeface="+mn-lt"/>
                <a:ea typeface="+mn-ea"/>
                <a:cs typeface="+mn-cs"/>
              </a:rPr>
            </a:br>
            <a:r>
              <a:rPr lang="es-MX" sz="1200" u="sng" kern="1200" dirty="0">
                <a:solidFill>
                  <a:schemeClr val="tx1"/>
                </a:solidFill>
                <a:latin typeface="+mn-lt"/>
                <a:ea typeface="+mn-ea"/>
                <a:cs typeface="+mn-cs"/>
                <a:hlinkClick r:id="rId3"/>
              </a:rPr>
              <a:t>https://es.catholic.net/op/articulos/61396/cat/284/empatia-sentir-con-los-demas.html</a:t>
            </a:r>
            <a:endParaRPr lang="es-MX" sz="1200" kern="1200" dirty="0">
              <a:solidFill>
                <a:schemeClr val="tx1"/>
              </a:solidFill>
              <a:latin typeface="+mn-lt"/>
              <a:ea typeface="+mn-ea"/>
              <a:cs typeface="+mn-cs"/>
            </a:endParaRPr>
          </a:p>
          <a:p>
            <a:r>
              <a:rPr lang="es-MX" sz="1200" kern="1200" dirty="0">
                <a:solidFill>
                  <a:schemeClr val="tx1"/>
                </a:solidFill>
                <a:latin typeface="+mn-lt"/>
                <a:ea typeface="+mn-ea"/>
                <a:cs typeface="+mn-cs"/>
              </a:rPr>
              <a:t/>
            </a:r>
            <a:br>
              <a:rPr lang="es-MX" sz="1200" kern="1200" dirty="0">
                <a:solidFill>
                  <a:schemeClr val="tx1"/>
                </a:solidFill>
                <a:latin typeface="+mn-lt"/>
                <a:ea typeface="+mn-ea"/>
                <a:cs typeface="+mn-cs"/>
              </a:rPr>
            </a:br>
            <a:r>
              <a:rPr lang="es-MX" sz="1200" kern="1200" dirty="0">
                <a:solidFill>
                  <a:schemeClr val="tx1"/>
                </a:solidFill>
                <a:latin typeface="+mn-lt"/>
                <a:ea typeface="+mn-ea"/>
                <a:cs typeface="+mn-cs"/>
              </a:rPr>
              <a:t>Por: Javier Laínez | Fuente: </a:t>
            </a:r>
            <a:r>
              <a:rPr lang="es-MX" sz="1200" kern="1200" dirty="0" err="1">
                <a:solidFill>
                  <a:schemeClr val="tx1"/>
                </a:solidFill>
                <a:latin typeface="+mn-lt"/>
                <a:ea typeface="+mn-ea"/>
                <a:cs typeface="+mn-cs"/>
              </a:rPr>
              <a:t>Almudi</a:t>
            </a:r>
            <a:r>
              <a:rPr lang="es-MX" sz="1200" kern="1200" dirty="0">
                <a:solidFill>
                  <a:schemeClr val="tx1"/>
                </a:solidFill>
                <a:latin typeface="+mn-lt"/>
                <a:ea typeface="+mn-ea"/>
                <a:cs typeface="+mn-cs"/>
              </a:rPr>
              <a:t>/ </a:t>
            </a:r>
            <a:r>
              <a:rPr lang="es-MX" sz="1200" kern="1200" dirty="0" err="1">
                <a:solidFill>
                  <a:schemeClr val="tx1"/>
                </a:solidFill>
                <a:latin typeface="+mn-lt"/>
                <a:ea typeface="+mn-ea"/>
                <a:cs typeface="+mn-cs"/>
              </a:rPr>
              <a:t>opusdei</a:t>
            </a:r>
            <a:r>
              <a:rPr lang="es-MX" sz="1200" kern="1200" dirty="0">
                <a:solidFill>
                  <a:schemeClr val="tx1"/>
                </a:solidFill>
                <a:latin typeface="+mn-lt"/>
                <a:ea typeface="+mn-ea"/>
                <a:cs typeface="+mn-cs"/>
              </a:rPr>
              <a:t> </a:t>
            </a:r>
            <a:br>
              <a:rPr lang="es-MX" sz="1200" kern="1200" dirty="0">
                <a:solidFill>
                  <a:schemeClr val="tx1"/>
                </a:solidFill>
                <a:latin typeface="+mn-lt"/>
                <a:ea typeface="+mn-ea"/>
                <a:cs typeface="+mn-cs"/>
              </a:rPr>
            </a:br>
            <a:r>
              <a:rPr lang="es-MX" sz="1200" b="1" kern="1200" dirty="0">
                <a:solidFill>
                  <a:schemeClr val="tx1"/>
                </a:solidFill>
                <a:latin typeface="+mn-lt"/>
                <a:ea typeface="+mn-ea"/>
                <a:cs typeface="+mn-cs"/>
              </a:rPr>
              <a:t>Caminos para amar la verdad</a:t>
            </a:r>
            <a:endParaRPr lang="es-MX" sz="1200" kern="1200" dirty="0">
              <a:solidFill>
                <a:schemeClr val="tx1"/>
              </a:solidFill>
              <a:latin typeface="+mn-lt"/>
              <a:ea typeface="+mn-ea"/>
              <a:cs typeface="+mn-cs"/>
            </a:endParaRPr>
          </a:p>
          <a:p>
            <a:r>
              <a:rPr lang="es-MX" sz="1200" kern="1200" dirty="0">
                <a:solidFill>
                  <a:schemeClr val="tx1"/>
                </a:solidFill>
                <a:latin typeface="+mn-lt"/>
                <a:ea typeface="+mn-ea"/>
                <a:cs typeface="+mn-cs"/>
              </a:rPr>
              <a:t>Al tratar de ayudar a los demás, la caridad y la mansedumbre nos guiarán hacia las razones del corazón, que suelen abrir las puertas del alma con mayor facilidad que una argumentación fría o distante. El amor de Dios nos impulsará a conservar un estilo afable, que muestre lo atractivo que es la vida cristiana: «La verdadera virtud no es triste y antipática, sino amablemente alegre»[13]. Sabremos descubrir lo positivo de cada persona, pues amar la verdad implica reconocer las huellas de Dios en los corazones, por más desfiguradas que parezcan estar.</a:t>
            </a:r>
          </a:p>
          <a:p>
            <a:r>
              <a:rPr lang="es-MX" sz="1200" kern="1200" dirty="0">
                <a:solidFill>
                  <a:schemeClr val="tx1"/>
                </a:solidFill>
                <a:latin typeface="+mn-lt"/>
                <a:ea typeface="+mn-ea"/>
                <a:cs typeface="+mn-cs"/>
              </a:rPr>
              <a:t> </a:t>
            </a:r>
          </a:p>
          <a:p>
            <a:r>
              <a:rPr lang="es-MX" sz="1200" kern="1200" dirty="0">
                <a:solidFill>
                  <a:schemeClr val="tx1"/>
                </a:solidFill>
                <a:latin typeface="+mn-lt"/>
                <a:ea typeface="+mn-ea"/>
                <a:cs typeface="+mn-cs"/>
                <a:hlinkClick r:id="rId4"/>
              </a:rPr>
              <a:t>Reportar anuncios inapropiados</a:t>
            </a:r>
            <a:r>
              <a:rPr lang="es-MX" sz="1200" kern="1200" dirty="0">
                <a:solidFill>
                  <a:schemeClr val="tx1"/>
                </a:solidFill>
                <a:latin typeface="+mn-lt"/>
                <a:ea typeface="+mn-ea"/>
                <a:cs typeface="+mn-cs"/>
              </a:rPr>
              <a:t> | </a:t>
            </a:r>
          </a:p>
          <a:p>
            <a:r>
              <a:rPr lang="es-MX" sz="1200" kern="1200" dirty="0">
                <a:solidFill>
                  <a:schemeClr val="tx1"/>
                </a:solidFill>
                <a:latin typeface="+mn-lt"/>
                <a:ea typeface="+mn-ea"/>
                <a:cs typeface="+mn-cs"/>
              </a:rPr>
              <a:t> </a:t>
            </a:r>
          </a:p>
          <a:p>
            <a:r>
              <a:rPr lang="es-MX" sz="1200" kern="1200" dirty="0">
                <a:solidFill>
                  <a:schemeClr val="tx1"/>
                </a:solidFill>
                <a:latin typeface="+mn-lt"/>
                <a:ea typeface="+mn-ea"/>
                <a:cs typeface="+mn-cs"/>
              </a:rPr>
              <a:t>La caridad hace que, en el trato con amigos, colegas de trabajo, familiares, el cristiano se muestre comprensivo con quienes están desorientados, a veces porque no han tenido la oportunidad de recibir una buena formación en la fe, o porque no han visto un ejemplo encarnado del auténtico mensaje del Evangelio. Se mantiene, así, una disposición de empatía también cuando los otros están equivocados: «No comprendo la violencia: no me parece apta ni para convencer ni para vencer; el error se supera con la oración, con la gracia de Dios, con el estudio; nunca con la fuerza, siempre con la caridad»[14]. Hemos de decir la verdad con una paciencia constante −«</a:t>
            </a:r>
            <a:r>
              <a:rPr lang="es-MX" sz="1200" kern="1200" dirty="0" err="1">
                <a:solidFill>
                  <a:schemeClr val="tx1"/>
                </a:solidFill>
                <a:latin typeface="+mn-lt"/>
                <a:ea typeface="+mn-ea"/>
                <a:cs typeface="+mn-cs"/>
              </a:rPr>
              <a:t>veritatem</a:t>
            </a:r>
            <a:r>
              <a:rPr lang="es-MX" sz="1200" kern="1200" dirty="0">
                <a:solidFill>
                  <a:schemeClr val="tx1"/>
                </a:solidFill>
                <a:latin typeface="+mn-lt"/>
                <a:ea typeface="+mn-ea"/>
                <a:cs typeface="+mn-cs"/>
              </a:rPr>
              <a:t> </a:t>
            </a:r>
            <a:r>
              <a:rPr lang="es-MX" sz="1200" kern="1200" dirty="0" err="1">
                <a:solidFill>
                  <a:schemeClr val="tx1"/>
                </a:solidFill>
                <a:latin typeface="+mn-lt"/>
                <a:ea typeface="+mn-ea"/>
                <a:cs typeface="+mn-cs"/>
              </a:rPr>
              <a:t>facientes</a:t>
            </a:r>
            <a:r>
              <a:rPr lang="es-MX" sz="1200" kern="1200" dirty="0">
                <a:solidFill>
                  <a:schemeClr val="tx1"/>
                </a:solidFill>
                <a:latin typeface="+mn-lt"/>
                <a:ea typeface="+mn-ea"/>
                <a:cs typeface="+mn-cs"/>
              </a:rPr>
              <a:t> in </a:t>
            </a:r>
            <a:r>
              <a:rPr lang="es-MX" sz="1200" kern="1200" dirty="0" err="1">
                <a:solidFill>
                  <a:schemeClr val="tx1"/>
                </a:solidFill>
                <a:latin typeface="+mn-lt"/>
                <a:ea typeface="+mn-ea"/>
                <a:cs typeface="+mn-cs"/>
              </a:rPr>
              <a:t>caritate</a:t>
            </a:r>
            <a:r>
              <a:rPr lang="es-MX" sz="1200" kern="1200" dirty="0">
                <a:solidFill>
                  <a:schemeClr val="tx1"/>
                </a:solidFill>
                <a:latin typeface="+mn-lt"/>
                <a:ea typeface="+mn-ea"/>
                <a:cs typeface="+mn-cs"/>
              </a:rPr>
              <a:t>»[15]−, sabiendo estar al lado de quien quizá está confundido, pero que con un poco de tiempo se podrá abrir a la acción de la gracia. Esta actitud consiste muchas veces, como señala el Papa Francisco, en «detener el paso, dejar de lado la ansiedad para mirar a los ojos y escuchar, o renunciar a las urgencias para acompañar al que se quedó al costado del camino. A veces es como el padre del hijo pródigo, que se queda con las puertas abiertas para que, cuando regrese, pueda entrar sin dificultad»[16].</a:t>
            </a:r>
          </a:p>
          <a:p>
            <a:r>
              <a:rPr lang="es-MX" sz="1200" b="1" kern="1200" dirty="0">
                <a:solidFill>
                  <a:schemeClr val="tx1"/>
                </a:solidFill>
                <a:latin typeface="+mn-lt"/>
                <a:ea typeface="+mn-ea"/>
                <a:cs typeface="+mn-cs"/>
              </a:rPr>
              <a:t>Apostolado y comunión de sentimientos</a:t>
            </a:r>
            <a:endParaRPr lang="es-MX" sz="1200" kern="1200" dirty="0">
              <a:solidFill>
                <a:schemeClr val="tx1"/>
              </a:solidFill>
              <a:latin typeface="+mn-lt"/>
              <a:ea typeface="+mn-ea"/>
              <a:cs typeface="+mn-cs"/>
            </a:endParaRPr>
          </a:p>
          <a:p>
            <a:r>
              <a:rPr lang="es-MX" sz="1200" kern="1200" dirty="0">
                <a:solidFill>
                  <a:schemeClr val="tx1"/>
                </a:solidFill>
                <a:latin typeface="+mn-lt"/>
                <a:ea typeface="+mn-ea"/>
                <a:cs typeface="+mn-cs"/>
              </a:rPr>
              <a:t>Algunos podrían intentar reducir la empatía a una simple estrategia, como si fuera una de esas técnicas que proponen un producto al consumidor de tal modo que tiene la sensación de que eso era justo lo que estaba buscando. Aunque lo anterior pueda ser válido en ámbito comercial, las relaciones interpersonales siguen otra lógica. La auténtica empatía implica sinceridad y es incompatible con una conducta impostada, que esconde los propios intereses.</a:t>
            </a:r>
          </a:p>
          <a:p>
            <a:r>
              <a:rPr lang="es-MX" sz="1200" kern="1200" dirty="0">
                <a:solidFill>
                  <a:schemeClr val="tx1"/>
                </a:solidFill>
                <a:latin typeface="+mn-lt"/>
                <a:ea typeface="+mn-ea"/>
                <a:cs typeface="+mn-cs"/>
              </a:rPr>
              <a:t>Esta sinceridad es fundamental cuando buscamos dar a conocer el Señor a las personas con las que convivimos. Haciendo propios los sentimientos de quienes Dios ha puesto a nuestro lado en el camino, tenemos la finura de caridad de alegrarnos con cada uno de ellos y de sufrir con cada uno también. «¿Quién desfallece sin que yo desfallezca? ¿Quién tiene un tropiezo, sin que yo me abrase de dolor?»[17] ¡Cuánto afecto sincero se descubre en esta cariñosa alusión de san Pablo a los cristianos de Corinto! Es más fácil que la verdad se abra paso a través de este modo de compartir sentimientos, porque se establece una corriente de afectos −de afabilidad− que potencia la comunicación. El alma se vuelve así más receptiva a lo que escucha, especialmente si se trata de un comentario constructivo que la anima a mejorar en su vida espiritual.</a:t>
            </a:r>
          </a:p>
          <a:p>
            <a:r>
              <a:rPr lang="es-MX" sz="1200" kern="1200" dirty="0">
                <a:solidFill>
                  <a:schemeClr val="tx1"/>
                </a:solidFill>
                <a:latin typeface="+mn-lt"/>
                <a:ea typeface="+mn-ea"/>
                <a:cs typeface="+mn-cs"/>
              </a:rPr>
              <a:t>«Lo primero, en la comunicación con el otro, es la capacidad del corazón que hace posible la proximidad, sin la cual no existe un verdadero encuentro espiritual. La escucha nos ayuda a encontrar el gesto y la palabra oportuna que nos desinstala de la tranquila condición de espectadores»[18]. Cuando la escucha es atenta, nos implicamos en la realidad de los demás. Buscamos ayudar al otro a discernir cuál es el paso que el Señor le pide dar en ese momento específico. Es en el momento en que el interlocutor percibe que su situación, opiniones y sentimientos son respetados −es más, asumidos por quien le escucha− cuando abre los ojos del alma para contemplar el resplandor de la verdad, la amabilidad de la virtud.</a:t>
            </a:r>
          </a:p>
          <a:p>
            <a:endParaRPr lang="es-MX" sz="1200" kern="1200" dirty="0">
              <a:solidFill>
                <a:schemeClr val="tx1"/>
              </a:solidFill>
              <a:latin typeface="+mn-lt"/>
              <a:ea typeface="+mn-ea"/>
              <a:cs typeface="+mn-cs"/>
            </a:endParaRPr>
          </a:p>
        </p:txBody>
      </p:sp>
      <p:sp>
        <p:nvSpPr>
          <p:cNvPr id="4" name="3 Marcador de número de diapositiva"/>
          <p:cNvSpPr>
            <a:spLocks noGrp="1"/>
          </p:cNvSpPr>
          <p:nvPr>
            <p:ph type="sldNum" sz="quarter" idx="10"/>
          </p:nvPr>
        </p:nvSpPr>
        <p:spPr/>
        <p:txBody>
          <a:bodyPr/>
          <a:lstStyle/>
          <a:p>
            <a:fld id="{2C6B1034-E21F-41D2-B9C4-AD3579A2D106}" type="slidenum">
              <a:rPr lang="es-ES" smtClean="0"/>
              <a:pPr/>
              <a:t>10</a:t>
            </a:fld>
            <a:endParaRPr lang="es-ES"/>
          </a:p>
        </p:txBody>
      </p:sp>
    </p:spTree>
    <p:extLst>
      <p:ext uri="{BB962C8B-B14F-4D97-AF65-F5344CB8AC3E}">
        <p14:creationId xmlns:p14="http://schemas.microsoft.com/office/powerpoint/2010/main" val="2051459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1843442-2C3C-48D7-A4F7-5CB8E0ED2B3A}" type="datetimeFigureOut">
              <a:rPr lang="es-MX" smtClean="0">
                <a:solidFill>
                  <a:prstClr val="black">
                    <a:tint val="75000"/>
                  </a:prstClr>
                </a:solidFill>
              </a:rPr>
              <a:pPr/>
              <a:t>13/07/2020</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endParaRPr lang="es-MX">
              <a:solidFill>
                <a:prstClr val="black">
                  <a:tint val="75000"/>
                </a:prstClr>
              </a:solidFill>
            </a:endParaRP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88C7FF9-26FD-43CF-8F89-2DA8D60A0E14}" type="slidenum">
              <a:rPr lang="es-MX" smtClean="0"/>
              <a:pPr/>
              <a:t>‹Nº›</a:t>
            </a:fld>
            <a:endParaRPr lang="es-MX"/>
          </a:p>
        </p:txBody>
      </p:sp>
    </p:spTree>
    <p:extLst>
      <p:ext uri="{BB962C8B-B14F-4D97-AF65-F5344CB8AC3E}">
        <p14:creationId xmlns:p14="http://schemas.microsoft.com/office/powerpoint/2010/main" val="1150377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1843442-2C3C-48D7-A4F7-5CB8E0ED2B3A}" type="datetimeFigureOut">
              <a:rPr lang="es-MX" smtClean="0">
                <a:solidFill>
                  <a:prstClr val="black">
                    <a:tint val="75000"/>
                  </a:prstClr>
                </a:solidFill>
              </a:rPr>
              <a:pPr/>
              <a:t>13/07/2020</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endParaRPr lang="es-MX">
              <a:solidFill>
                <a:prstClr val="black">
                  <a:tint val="75000"/>
                </a:prstClr>
              </a:solidFill>
            </a:endParaRP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88C7FF9-26FD-43CF-8F89-2DA8D60A0E14}" type="slidenum">
              <a:rPr lang="es-MX" smtClean="0"/>
              <a:pPr/>
              <a:t>‹Nº›</a:t>
            </a:fld>
            <a:endParaRPr lang="es-MX"/>
          </a:p>
        </p:txBody>
      </p:sp>
    </p:spTree>
    <p:extLst>
      <p:ext uri="{BB962C8B-B14F-4D97-AF65-F5344CB8AC3E}">
        <p14:creationId xmlns:p14="http://schemas.microsoft.com/office/powerpoint/2010/main" val="1569979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1843442-2C3C-48D7-A4F7-5CB8E0ED2B3A}" type="datetimeFigureOut">
              <a:rPr lang="es-MX" smtClean="0">
                <a:solidFill>
                  <a:prstClr val="black">
                    <a:tint val="75000"/>
                  </a:prstClr>
                </a:solidFill>
              </a:rPr>
              <a:pPr/>
              <a:t>13/07/2020</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endParaRPr lang="es-MX">
              <a:solidFill>
                <a:prstClr val="black">
                  <a:tint val="75000"/>
                </a:prstClr>
              </a:solidFill>
            </a:endParaRP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88C7FF9-26FD-43CF-8F89-2DA8D60A0E14}" type="slidenum">
              <a:rPr lang="es-MX" smtClean="0"/>
              <a:pPr/>
              <a:t>‹Nº›</a:t>
            </a:fld>
            <a:endParaRPr lang="es-MX"/>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defTabSz="457200" fontAlgn="auto">
              <a:spcBef>
                <a:spcPts val="0"/>
              </a:spcBef>
              <a:spcAft>
                <a:spcPts val="0"/>
              </a:spcAft>
            </a:pPr>
            <a:r>
              <a:rPr lang="en-US" sz="8000" dirty="0">
                <a:ln w="3175" cmpd="sng">
                  <a:noFill/>
                </a:ln>
                <a:solidFill>
                  <a:srgbClr val="E78712"/>
                </a:solidFill>
                <a:latin typeface="Arial"/>
                <a:ea typeface="MS PGothic" pitchFamily="34" charset="-128"/>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defTabSz="457200" fontAlgn="auto">
              <a:spcBef>
                <a:spcPts val="0"/>
              </a:spcBef>
              <a:spcAft>
                <a:spcPts val="0"/>
              </a:spcAft>
            </a:pPr>
            <a:r>
              <a:rPr lang="en-US" sz="8000" dirty="0">
                <a:ln w="3175" cmpd="sng">
                  <a:noFill/>
                </a:ln>
                <a:solidFill>
                  <a:srgbClr val="E78712"/>
                </a:solidFill>
                <a:latin typeface="Arial"/>
                <a:ea typeface="MS PGothic" pitchFamily="34" charset="-128"/>
              </a:rPr>
              <a:t>”</a:t>
            </a:r>
          </a:p>
        </p:txBody>
      </p:sp>
    </p:spTree>
    <p:extLst>
      <p:ext uri="{BB962C8B-B14F-4D97-AF65-F5344CB8AC3E}">
        <p14:creationId xmlns:p14="http://schemas.microsoft.com/office/powerpoint/2010/main" val="28866206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A1843442-2C3C-48D7-A4F7-5CB8E0ED2B3A}" type="datetimeFigureOut">
              <a:rPr lang="es-MX" smtClean="0">
                <a:solidFill>
                  <a:prstClr val="black">
                    <a:tint val="75000"/>
                  </a:prstClr>
                </a:solidFill>
              </a:rPr>
              <a:pPr/>
              <a:t>13/07/2020</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endParaRPr lang="es-MX">
              <a:solidFill>
                <a:prstClr val="black">
                  <a:tint val="75000"/>
                </a:prstClr>
              </a:solidFill>
            </a:endParaRP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88C7FF9-26FD-43CF-8F89-2DA8D60A0E14}" type="slidenum">
              <a:rPr lang="es-MX" smtClean="0"/>
              <a:pPr/>
              <a:t>‹Nº›</a:t>
            </a:fld>
            <a:endParaRPr lang="es-MX"/>
          </a:p>
        </p:txBody>
      </p:sp>
    </p:spTree>
    <p:extLst>
      <p:ext uri="{BB962C8B-B14F-4D97-AF65-F5344CB8AC3E}">
        <p14:creationId xmlns:p14="http://schemas.microsoft.com/office/powerpoint/2010/main" val="23617294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A1843442-2C3C-48D7-A4F7-5CB8E0ED2B3A}" type="datetimeFigureOut">
              <a:rPr lang="es-MX" smtClean="0">
                <a:solidFill>
                  <a:prstClr val="black">
                    <a:tint val="75000"/>
                  </a:prstClr>
                </a:solidFill>
              </a:rPr>
              <a:pPr/>
              <a:t>13/07/2020</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endParaRPr lang="es-MX">
              <a:solidFill>
                <a:prstClr val="black">
                  <a:tint val="75000"/>
                </a:prstClr>
              </a:solidFill>
            </a:endParaRP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88C7FF9-26FD-43CF-8F89-2DA8D60A0E14}" type="slidenum">
              <a:rPr lang="es-MX" smtClean="0"/>
              <a:pPr/>
              <a:t>‹Nº›</a:t>
            </a:fld>
            <a:endParaRPr lang="es-MX"/>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defTabSz="457200" fontAlgn="auto">
              <a:spcBef>
                <a:spcPts val="0"/>
              </a:spcBef>
              <a:spcAft>
                <a:spcPts val="0"/>
              </a:spcAft>
            </a:pPr>
            <a:r>
              <a:rPr lang="en-US" sz="8000" dirty="0">
                <a:ln w="3175" cmpd="sng">
                  <a:noFill/>
                </a:ln>
                <a:solidFill>
                  <a:srgbClr val="E78712"/>
                </a:solidFill>
                <a:latin typeface="Arial"/>
                <a:ea typeface="MS PGothic" pitchFamily="34" charset="-128"/>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defTabSz="457200" fontAlgn="auto">
              <a:spcBef>
                <a:spcPts val="0"/>
              </a:spcBef>
              <a:spcAft>
                <a:spcPts val="0"/>
              </a:spcAft>
            </a:pPr>
            <a:r>
              <a:rPr lang="en-US" sz="8000" dirty="0">
                <a:ln w="3175" cmpd="sng">
                  <a:noFill/>
                </a:ln>
                <a:solidFill>
                  <a:srgbClr val="E78712"/>
                </a:solidFill>
                <a:latin typeface="Arial"/>
                <a:ea typeface="MS PGothic" pitchFamily="34" charset="-128"/>
              </a:rPr>
              <a:t>”</a:t>
            </a:r>
          </a:p>
        </p:txBody>
      </p:sp>
    </p:spTree>
    <p:extLst>
      <p:ext uri="{BB962C8B-B14F-4D97-AF65-F5344CB8AC3E}">
        <p14:creationId xmlns:p14="http://schemas.microsoft.com/office/powerpoint/2010/main" val="7181427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A1843442-2C3C-48D7-A4F7-5CB8E0ED2B3A}" type="datetimeFigureOut">
              <a:rPr lang="es-MX" smtClean="0">
                <a:solidFill>
                  <a:prstClr val="black">
                    <a:tint val="75000"/>
                  </a:prstClr>
                </a:solidFill>
              </a:rPr>
              <a:pPr/>
              <a:t>13/07/2020</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endParaRPr lang="es-MX">
              <a:solidFill>
                <a:prstClr val="black">
                  <a:tint val="75000"/>
                </a:prstClr>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88C7FF9-26FD-43CF-8F89-2DA8D60A0E14}" type="slidenum">
              <a:rPr lang="es-MX" smtClean="0"/>
              <a:pPr/>
              <a:t>‹Nº›</a:t>
            </a:fld>
            <a:endParaRPr lang="es-MX"/>
          </a:p>
        </p:txBody>
      </p:sp>
    </p:spTree>
    <p:extLst>
      <p:ext uri="{BB962C8B-B14F-4D97-AF65-F5344CB8AC3E}">
        <p14:creationId xmlns:p14="http://schemas.microsoft.com/office/powerpoint/2010/main" val="20025948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1843442-2C3C-48D7-A4F7-5CB8E0ED2B3A}" type="datetimeFigureOut">
              <a:rPr lang="es-MX" smtClean="0">
                <a:solidFill>
                  <a:prstClr val="black">
                    <a:tint val="75000"/>
                  </a:prstClr>
                </a:solidFill>
              </a:rPr>
              <a:pPr/>
              <a:t>13/07/2020</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endParaRPr lang="es-MX">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88C7FF9-26FD-43CF-8F89-2DA8D60A0E14}" type="slidenum">
              <a:rPr lang="es-MX" smtClean="0"/>
              <a:pPr/>
              <a:t>‹Nº›</a:t>
            </a:fld>
            <a:endParaRPr lang="es-MX"/>
          </a:p>
        </p:txBody>
      </p:sp>
    </p:spTree>
    <p:extLst>
      <p:ext uri="{BB962C8B-B14F-4D97-AF65-F5344CB8AC3E}">
        <p14:creationId xmlns:p14="http://schemas.microsoft.com/office/powerpoint/2010/main" val="24435579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1843442-2C3C-48D7-A4F7-5CB8E0ED2B3A}" type="datetimeFigureOut">
              <a:rPr lang="es-MX" smtClean="0">
                <a:solidFill>
                  <a:prstClr val="black">
                    <a:tint val="75000"/>
                  </a:prstClr>
                </a:solidFill>
              </a:rPr>
              <a:pPr/>
              <a:t>13/07/2020</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endParaRPr lang="es-MX">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88C7FF9-26FD-43CF-8F89-2DA8D60A0E14}" type="slidenum">
              <a:rPr lang="es-MX" smtClean="0"/>
              <a:pPr/>
              <a:t>‹Nº›</a:t>
            </a:fld>
            <a:endParaRPr lang="es-MX"/>
          </a:p>
        </p:txBody>
      </p:sp>
    </p:spTree>
    <p:extLst>
      <p:ext uri="{BB962C8B-B14F-4D97-AF65-F5344CB8AC3E}">
        <p14:creationId xmlns:p14="http://schemas.microsoft.com/office/powerpoint/2010/main" val="2255484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1843442-2C3C-48D7-A4F7-5CB8E0ED2B3A}" type="datetimeFigureOut">
              <a:rPr lang="es-MX" smtClean="0">
                <a:solidFill>
                  <a:prstClr val="black">
                    <a:tint val="75000"/>
                  </a:prstClr>
                </a:solidFill>
              </a:rPr>
              <a:pPr/>
              <a:t>13/07/2020</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endParaRPr lang="es-MX">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88C7FF9-26FD-43CF-8F89-2DA8D60A0E14}" type="slidenum">
              <a:rPr lang="es-MX" smtClean="0"/>
              <a:pPr/>
              <a:t>‹Nº›</a:t>
            </a:fld>
            <a:endParaRPr lang="es-MX"/>
          </a:p>
        </p:txBody>
      </p:sp>
    </p:spTree>
    <p:extLst>
      <p:ext uri="{BB962C8B-B14F-4D97-AF65-F5344CB8AC3E}">
        <p14:creationId xmlns:p14="http://schemas.microsoft.com/office/powerpoint/2010/main" val="4254632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1843442-2C3C-48D7-A4F7-5CB8E0ED2B3A}" type="datetimeFigureOut">
              <a:rPr lang="es-MX" smtClean="0">
                <a:solidFill>
                  <a:prstClr val="black">
                    <a:tint val="75000"/>
                  </a:prstClr>
                </a:solidFill>
              </a:rPr>
              <a:pPr/>
              <a:t>13/07/2020</a:t>
            </a:fld>
            <a:endParaRPr lang="es-MX">
              <a:solidFill>
                <a:prstClr val="black">
                  <a:tint val="75000"/>
                </a:prstClr>
              </a:solidFill>
            </a:endParaRPr>
          </a:p>
        </p:txBody>
      </p:sp>
      <p:sp>
        <p:nvSpPr>
          <p:cNvPr id="5" name="Footer Placeholder 4"/>
          <p:cNvSpPr>
            <a:spLocks noGrp="1"/>
          </p:cNvSpPr>
          <p:nvPr>
            <p:ph type="ftr" sz="quarter" idx="11"/>
          </p:nvPr>
        </p:nvSpPr>
        <p:spPr/>
        <p:txBody>
          <a:bodyPr/>
          <a:lstStyle/>
          <a:p>
            <a:endParaRPr lang="es-MX">
              <a:solidFill>
                <a:prstClr val="black">
                  <a:tint val="75000"/>
                </a:prstClr>
              </a:solidFill>
            </a:endParaRP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88C7FF9-26FD-43CF-8F89-2DA8D60A0E14}" type="slidenum">
              <a:rPr lang="es-MX" smtClean="0"/>
              <a:pPr/>
              <a:t>‹Nº›</a:t>
            </a:fld>
            <a:endParaRPr lang="es-MX"/>
          </a:p>
        </p:txBody>
      </p:sp>
    </p:spTree>
    <p:extLst>
      <p:ext uri="{BB962C8B-B14F-4D97-AF65-F5344CB8AC3E}">
        <p14:creationId xmlns:p14="http://schemas.microsoft.com/office/powerpoint/2010/main" val="2336476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1843442-2C3C-48D7-A4F7-5CB8E0ED2B3A}" type="datetimeFigureOut">
              <a:rPr lang="es-MX" smtClean="0">
                <a:solidFill>
                  <a:prstClr val="black">
                    <a:tint val="75000"/>
                  </a:prstClr>
                </a:solidFill>
              </a:rPr>
              <a:pPr/>
              <a:t>13/07/2020</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endParaRPr lang="es-MX">
              <a:solidFill>
                <a:prstClr val="black">
                  <a:tint val="75000"/>
                </a:prstClr>
              </a:solidFill>
            </a:endParaRPr>
          </a:p>
        </p:txBody>
      </p:sp>
      <p:sp>
        <p:nvSpPr>
          <p:cNvPr id="12"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3" name="Slide Number Placeholder 5"/>
          <p:cNvSpPr>
            <a:spLocks noGrp="1"/>
          </p:cNvSpPr>
          <p:nvPr>
            <p:ph type="sldNum" sz="quarter" idx="12"/>
          </p:nvPr>
        </p:nvSpPr>
        <p:spPr>
          <a:xfrm>
            <a:off x="511228" y="787783"/>
            <a:ext cx="584978" cy="365125"/>
          </a:xfrm>
        </p:spPr>
        <p:txBody>
          <a:bodyPr/>
          <a:lstStyle/>
          <a:p>
            <a:fld id="{D88C7FF9-26FD-43CF-8F89-2DA8D60A0E14}" type="slidenum">
              <a:rPr lang="es-MX" smtClean="0"/>
              <a:pPr/>
              <a:t>‹Nº›</a:t>
            </a:fld>
            <a:endParaRPr lang="es-MX"/>
          </a:p>
        </p:txBody>
      </p:sp>
    </p:spTree>
    <p:extLst>
      <p:ext uri="{BB962C8B-B14F-4D97-AF65-F5344CB8AC3E}">
        <p14:creationId xmlns:p14="http://schemas.microsoft.com/office/powerpoint/2010/main" val="3124433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1843442-2C3C-48D7-A4F7-5CB8E0ED2B3A}" type="datetimeFigureOut">
              <a:rPr lang="es-MX" smtClean="0">
                <a:solidFill>
                  <a:prstClr val="black">
                    <a:tint val="75000"/>
                  </a:prstClr>
                </a:solidFill>
              </a:rPr>
              <a:pPr/>
              <a:t>13/07/2020</a:t>
            </a:fld>
            <a:endParaRPr lang="es-MX">
              <a:solidFill>
                <a:prstClr val="black">
                  <a:tint val="75000"/>
                </a:prstClr>
              </a:solidFill>
            </a:endParaRPr>
          </a:p>
        </p:txBody>
      </p:sp>
      <p:sp>
        <p:nvSpPr>
          <p:cNvPr id="8" name="Footer Placeholder 7"/>
          <p:cNvSpPr>
            <a:spLocks noGrp="1"/>
          </p:cNvSpPr>
          <p:nvPr>
            <p:ph type="ftr" sz="quarter" idx="11"/>
          </p:nvPr>
        </p:nvSpPr>
        <p:spPr/>
        <p:txBody>
          <a:bodyPr/>
          <a:lstStyle/>
          <a:p>
            <a:endParaRPr lang="es-MX">
              <a:solidFill>
                <a:prstClr val="black">
                  <a:tint val="75000"/>
                </a:prstClr>
              </a:solidFill>
            </a:endParaRP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D88C7FF9-26FD-43CF-8F89-2DA8D60A0E14}" type="slidenum">
              <a:rPr lang="es-MX" smtClean="0"/>
              <a:pPr/>
              <a:t>‹Nº›</a:t>
            </a:fld>
            <a:endParaRPr lang="es-MX"/>
          </a:p>
        </p:txBody>
      </p:sp>
    </p:spTree>
    <p:extLst>
      <p:ext uri="{BB962C8B-B14F-4D97-AF65-F5344CB8AC3E}">
        <p14:creationId xmlns:p14="http://schemas.microsoft.com/office/powerpoint/2010/main" val="2319936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1843442-2C3C-48D7-A4F7-5CB8E0ED2B3A}" type="datetimeFigureOut">
              <a:rPr lang="es-MX" smtClean="0">
                <a:solidFill>
                  <a:prstClr val="black">
                    <a:tint val="75000"/>
                  </a:prstClr>
                </a:solidFill>
              </a:rPr>
              <a:pPr/>
              <a:t>13/07/2020</a:t>
            </a:fld>
            <a:endParaRPr lang="es-MX">
              <a:solidFill>
                <a:prstClr val="black">
                  <a:tint val="75000"/>
                </a:prstClr>
              </a:solidFill>
            </a:endParaRPr>
          </a:p>
        </p:txBody>
      </p:sp>
      <p:sp>
        <p:nvSpPr>
          <p:cNvPr id="4" name="Footer Placeholder 3"/>
          <p:cNvSpPr>
            <a:spLocks noGrp="1"/>
          </p:cNvSpPr>
          <p:nvPr>
            <p:ph type="ftr" sz="quarter" idx="11"/>
          </p:nvPr>
        </p:nvSpPr>
        <p:spPr/>
        <p:txBody>
          <a:bodyPr/>
          <a:lstStyle/>
          <a:p>
            <a:endParaRPr lang="es-MX">
              <a:solidFill>
                <a:prstClr val="black">
                  <a:tint val="75000"/>
                </a:prstClr>
              </a:solidFill>
            </a:endParaRP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88C7FF9-26FD-43CF-8F89-2DA8D60A0E14}" type="slidenum">
              <a:rPr lang="es-MX" smtClean="0"/>
              <a:pPr/>
              <a:t>‹Nº›</a:t>
            </a:fld>
            <a:endParaRPr lang="es-MX"/>
          </a:p>
        </p:txBody>
      </p:sp>
    </p:spTree>
    <p:extLst>
      <p:ext uri="{BB962C8B-B14F-4D97-AF65-F5344CB8AC3E}">
        <p14:creationId xmlns:p14="http://schemas.microsoft.com/office/powerpoint/2010/main" val="448060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843442-2C3C-48D7-A4F7-5CB8E0ED2B3A}" type="datetimeFigureOut">
              <a:rPr lang="es-MX" smtClean="0">
                <a:solidFill>
                  <a:prstClr val="black">
                    <a:tint val="75000"/>
                  </a:prstClr>
                </a:solidFill>
              </a:rPr>
              <a:pPr/>
              <a:t>13/07/2020</a:t>
            </a:fld>
            <a:endParaRPr lang="es-MX">
              <a:solidFill>
                <a:prstClr val="black">
                  <a:tint val="75000"/>
                </a:prstClr>
              </a:solidFill>
            </a:endParaRPr>
          </a:p>
        </p:txBody>
      </p:sp>
      <p:sp>
        <p:nvSpPr>
          <p:cNvPr id="3" name="Footer Placeholder 2"/>
          <p:cNvSpPr>
            <a:spLocks noGrp="1"/>
          </p:cNvSpPr>
          <p:nvPr>
            <p:ph type="ftr" sz="quarter" idx="11"/>
          </p:nvPr>
        </p:nvSpPr>
        <p:spPr/>
        <p:txBody>
          <a:bodyPr/>
          <a:lstStyle/>
          <a:p>
            <a:endParaRPr lang="es-MX">
              <a:solidFill>
                <a:prstClr val="black">
                  <a:tint val="75000"/>
                </a:prstClr>
              </a:solidFill>
            </a:endParaRP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88C7FF9-26FD-43CF-8F89-2DA8D60A0E14}" type="slidenum">
              <a:rPr lang="es-MX" smtClean="0"/>
              <a:pPr/>
              <a:t>‹Nº›</a:t>
            </a:fld>
            <a:endParaRPr lang="es-MX"/>
          </a:p>
        </p:txBody>
      </p:sp>
    </p:spTree>
    <p:extLst>
      <p:ext uri="{BB962C8B-B14F-4D97-AF65-F5344CB8AC3E}">
        <p14:creationId xmlns:p14="http://schemas.microsoft.com/office/powerpoint/2010/main" val="2435002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1843442-2C3C-48D7-A4F7-5CB8E0ED2B3A}" type="datetimeFigureOut">
              <a:rPr lang="es-MX" smtClean="0">
                <a:solidFill>
                  <a:prstClr val="black">
                    <a:tint val="75000"/>
                  </a:prstClr>
                </a:solidFill>
              </a:rPr>
              <a:pPr/>
              <a:t>13/07/2020</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endParaRPr lang="es-MX">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88C7FF9-26FD-43CF-8F89-2DA8D60A0E14}" type="slidenum">
              <a:rPr lang="es-MX" smtClean="0"/>
              <a:pPr/>
              <a:t>‹Nº›</a:t>
            </a:fld>
            <a:endParaRPr lang="es-MX"/>
          </a:p>
        </p:txBody>
      </p:sp>
    </p:spTree>
    <p:extLst>
      <p:ext uri="{BB962C8B-B14F-4D97-AF65-F5344CB8AC3E}">
        <p14:creationId xmlns:p14="http://schemas.microsoft.com/office/powerpoint/2010/main" val="1075260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1843442-2C3C-48D7-A4F7-5CB8E0ED2B3A}" type="datetimeFigureOut">
              <a:rPr lang="es-MX" smtClean="0">
                <a:solidFill>
                  <a:prstClr val="black">
                    <a:tint val="75000"/>
                  </a:prstClr>
                </a:solidFill>
              </a:rPr>
              <a:pPr/>
              <a:t>13/07/2020</a:t>
            </a:fld>
            <a:endParaRPr lang="es-MX">
              <a:solidFill>
                <a:prstClr val="black">
                  <a:tint val="75000"/>
                </a:prstClr>
              </a:solidFill>
            </a:endParaRPr>
          </a:p>
        </p:txBody>
      </p:sp>
      <p:sp>
        <p:nvSpPr>
          <p:cNvPr id="6" name="Footer Placeholder 5"/>
          <p:cNvSpPr>
            <a:spLocks noGrp="1"/>
          </p:cNvSpPr>
          <p:nvPr>
            <p:ph type="ftr" sz="quarter" idx="11"/>
          </p:nvPr>
        </p:nvSpPr>
        <p:spPr/>
        <p:txBody>
          <a:bodyPr/>
          <a:lstStyle/>
          <a:p>
            <a:endParaRPr lang="es-MX">
              <a:solidFill>
                <a:prstClr val="black">
                  <a:tint val="75000"/>
                </a:prstClr>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88C7FF9-26FD-43CF-8F89-2DA8D60A0E14}" type="slidenum">
              <a:rPr lang="es-MX" smtClean="0"/>
              <a:pPr/>
              <a:t>‹Nº›</a:t>
            </a:fld>
            <a:endParaRPr lang="es-MX"/>
          </a:p>
        </p:txBody>
      </p:sp>
    </p:spTree>
    <p:extLst>
      <p:ext uri="{BB962C8B-B14F-4D97-AF65-F5344CB8AC3E}">
        <p14:creationId xmlns:p14="http://schemas.microsoft.com/office/powerpoint/2010/main" val="725936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8" name="Group 48"/>
          <p:cNvGrpSpPr/>
          <p:nvPr/>
        </p:nvGrpSpPr>
        <p:grpSpPr>
          <a:xfrm>
            <a:off x="20421" y="204"/>
            <a:ext cx="1952272" cy="6853049"/>
            <a:chOff x="6627813" y="195650"/>
            <a:chExt cx="1952625" cy="5678101"/>
          </a:xfrm>
        </p:grpSpPr>
        <p:sp>
          <p:nvSpPr>
            <p:cNvPr id="50" name="Freeform 27"/>
            <p:cNvSpPr/>
            <p:nvPr/>
          </p:nvSpPr>
          <p:spPr bwMode="auto">
            <a:xfrm>
              <a:off x="6627813" y="19565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57200" fontAlgn="auto">
              <a:spcBef>
                <a:spcPts val="0"/>
              </a:spcBef>
              <a:spcAft>
                <a:spcPts val="0"/>
              </a:spcAft>
            </a:pPr>
            <a:fld id="{A1843442-2C3C-48D7-A4F7-5CB8E0ED2B3A}" type="datetimeFigureOut">
              <a:rPr lang="es-MX" smtClean="0">
                <a:solidFill>
                  <a:prstClr val="black">
                    <a:tint val="75000"/>
                  </a:prstClr>
                </a:solidFill>
                <a:latin typeface="Century Gothic"/>
                <a:ea typeface="MS PGothic" pitchFamily="34" charset="-128"/>
              </a:rPr>
              <a:pPr defTabSz="457200" fontAlgn="auto">
                <a:spcBef>
                  <a:spcPts val="0"/>
                </a:spcBef>
                <a:spcAft>
                  <a:spcPts val="0"/>
                </a:spcAft>
              </a:pPr>
              <a:t>13/07/2020</a:t>
            </a:fld>
            <a:endParaRPr lang="es-MX">
              <a:solidFill>
                <a:prstClr val="black">
                  <a:tint val="75000"/>
                </a:prstClr>
              </a:solidFill>
              <a:latin typeface="Century Gothic"/>
              <a:ea typeface="MS PGothic" pitchFamily="34" charset="-128"/>
            </a:endParaRP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57200" fontAlgn="auto">
              <a:spcBef>
                <a:spcPts val="0"/>
              </a:spcBef>
              <a:spcAft>
                <a:spcPts val="0"/>
              </a:spcAft>
            </a:pPr>
            <a:endParaRPr lang="es-MX">
              <a:solidFill>
                <a:prstClr val="black">
                  <a:tint val="75000"/>
                </a:prstClr>
              </a:solidFill>
              <a:latin typeface="Century Gothic"/>
              <a:ea typeface="MS PGothic" pitchFamily="34" charset="-128"/>
            </a:endParaRPr>
          </a:p>
        </p:txBody>
      </p:sp>
      <p:sp>
        <p:nvSpPr>
          <p:cNvPr id="6" name="Slide Number Placeholder 5"/>
          <p:cNvSpPr>
            <a:spLocks noGrp="1"/>
          </p:cNvSpPr>
          <p:nvPr>
            <p:ph type="sldNum" sz="quarter" idx="4"/>
          </p:nvPr>
        </p:nvSpPr>
        <p:spPr>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defTabSz="457200" fontAlgn="auto">
              <a:spcBef>
                <a:spcPts val="0"/>
              </a:spcBef>
              <a:spcAft>
                <a:spcPts val="0"/>
              </a:spcAft>
            </a:pPr>
            <a:fld id="{D88C7FF9-26FD-43CF-8F89-2DA8D60A0E14}" type="slidenum">
              <a:rPr lang="es-MX" smtClean="0">
                <a:latin typeface="Century Gothic"/>
                <a:ea typeface="MS PGothic" pitchFamily="34" charset="-128"/>
              </a:rPr>
              <a:pPr defTabSz="457200" fontAlgn="auto">
                <a:spcBef>
                  <a:spcPts val="0"/>
                </a:spcBef>
                <a:spcAft>
                  <a:spcPts val="0"/>
                </a:spcAft>
              </a:pPr>
              <a:t>‹Nº›</a:t>
            </a:fld>
            <a:endParaRPr lang="es-MX">
              <a:latin typeface="Century Gothic"/>
              <a:ea typeface="MS PGothic" pitchFamily="34" charset="-128"/>
            </a:endParaRPr>
          </a:p>
        </p:txBody>
      </p:sp>
    </p:spTree>
    <p:extLst>
      <p:ext uri="{BB962C8B-B14F-4D97-AF65-F5344CB8AC3E}">
        <p14:creationId xmlns:p14="http://schemas.microsoft.com/office/powerpoint/2010/main" val="33137631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efasmx.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4.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15.jpeg"/></Relationships>
</file>

<file path=ppt/slides/_rels/slide1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7.jpe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20.jpeg"/><Relationship Id="rId5" Type="http://schemas.openxmlformats.org/officeDocument/2006/relationships/image" Target="../media/image19.jpeg"/><Relationship Id="rId4" Type="http://schemas.openxmlformats.org/officeDocument/2006/relationships/image" Target="../media/image18.jpe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21.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22.jpe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2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3000">
              <a:schemeClr val="accent1">
                <a:alpha val="76000"/>
                <a:lumMod val="83000"/>
              </a:schemeClr>
            </a:gs>
            <a:gs pos="35000">
              <a:schemeClr val="accent1">
                <a:lumMod val="0"/>
                <a:lumOff val="100000"/>
              </a:schemeClr>
            </a:gs>
            <a:gs pos="100000">
              <a:schemeClr val="accent1">
                <a:lumMod val="100000"/>
              </a:schemeClr>
            </a:gs>
          </a:gsLst>
          <a:lin ang="2700000" scaled="1"/>
          <a:tileRect/>
        </a:gra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675522" y="510518"/>
            <a:ext cx="5632289" cy="1512168"/>
          </a:xfrm>
        </p:spPr>
        <p:txBody>
          <a:bodyPr>
            <a:normAutofit fontScale="90000"/>
          </a:bodyPr>
          <a:lstStyle/>
          <a:p>
            <a:pPr lvl="0" algn="ctr" defTabSz="914400">
              <a:spcBef>
                <a:spcPts val="0"/>
              </a:spcBef>
            </a:pPr>
            <a:r>
              <a:rPr lang="es-MX" sz="3200" b="1" dirty="0">
                <a:solidFill>
                  <a:schemeClr val="accent2">
                    <a:lumMod val="75000"/>
                  </a:schemeClr>
                </a:solidFill>
                <a:latin typeface="Cambria Math" pitchFamily="18" charset="0"/>
                <a:ea typeface="Cambria Math" pitchFamily="18" charset="0"/>
                <a:cs typeface="Corbel"/>
              </a:rPr>
              <a:t>Convocar y enviar </a:t>
            </a:r>
            <a:br>
              <a:rPr lang="es-MX" sz="3200" b="1" dirty="0">
                <a:solidFill>
                  <a:schemeClr val="accent2">
                    <a:lumMod val="75000"/>
                  </a:schemeClr>
                </a:solidFill>
                <a:latin typeface="Cambria Math" pitchFamily="18" charset="0"/>
                <a:ea typeface="Cambria Math" pitchFamily="18" charset="0"/>
                <a:cs typeface="Corbel"/>
              </a:rPr>
            </a:br>
            <a:r>
              <a:rPr lang="es-MX" sz="3200" b="1" dirty="0">
                <a:solidFill>
                  <a:schemeClr val="accent2">
                    <a:lumMod val="75000"/>
                  </a:schemeClr>
                </a:solidFill>
                <a:latin typeface="Cambria Math" pitchFamily="18" charset="0"/>
                <a:ea typeface="Cambria Math" pitchFamily="18" charset="0"/>
                <a:cs typeface="Corbel"/>
              </a:rPr>
              <a:t>discípulos misioneros de Cristo                              al servicio de la Iglesia.</a:t>
            </a:r>
            <a:endParaRPr lang="es-MX" sz="3200" dirty="0"/>
          </a:p>
        </p:txBody>
      </p:sp>
      <p:sp>
        <p:nvSpPr>
          <p:cNvPr id="4" name="Rectángulo 3">
            <a:extLst>
              <a:ext uri="{FF2B5EF4-FFF2-40B4-BE49-F238E27FC236}">
                <a16:creationId xmlns="" xmlns:a16="http://schemas.microsoft.com/office/drawing/2014/main" id="{9E311BD2-B613-474E-8E0F-B6A0A78092CC}"/>
              </a:ext>
            </a:extLst>
          </p:cNvPr>
          <p:cNvSpPr/>
          <p:nvPr/>
        </p:nvSpPr>
        <p:spPr>
          <a:xfrm>
            <a:off x="1403648" y="6237312"/>
            <a:ext cx="8136904" cy="307777"/>
          </a:xfrm>
          <a:prstGeom prst="rect">
            <a:avLst/>
          </a:prstGeom>
        </p:spPr>
        <p:txBody>
          <a:bodyPr wrap="square">
            <a:spAutoFit/>
          </a:bodyPr>
          <a:lstStyle/>
          <a:p>
            <a:pPr defTabSz="457200" fontAlgn="auto">
              <a:spcBef>
                <a:spcPts val="0"/>
              </a:spcBef>
              <a:spcAft>
                <a:spcPts val="0"/>
              </a:spcAft>
            </a:pPr>
            <a:r>
              <a:rPr lang="es-MX" sz="1400" dirty="0">
                <a:solidFill>
                  <a:srgbClr val="E78712">
                    <a:lumMod val="50000"/>
                  </a:srgbClr>
                </a:solidFill>
                <a:latin typeface="Century Gothic"/>
                <a:ea typeface="MS PGothic" pitchFamily="34" charset="-128"/>
              </a:rPr>
              <a:t>Centro de estudios familiares y sociales A.C.  </a:t>
            </a:r>
            <a:r>
              <a:rPr lang="es-MX" sz="1400" dirty="0">
                <a:solidFill>
                  <a:srgbClr val="E78712">
                    <a:lumMod val="50000"/>
                  </a:srgbClr>
                </a:solidFill>
                <a:effectLst>
                  <a:outerShdw blurRad="38100" dist="38100" dir="2700000" algn="tl">
                    <a:srgbClr val="000000">
                      <a:alpha val="43137"/>
                    </a:srgbClr>
                  </a:outerShdw>
                </a:effectLst>
                <a:latin typeface="Century Gothic"/>
                <a:ea typeface="MS PGothic" pitchFamily="34" charset="-128"/>
                <a:hlinkClick r:id="rId3">
                  <a:extLst>
                    <a:ext uri="{A12FA001-AC4F-418D-AE19-62706E023703}">
                      <ahyp:hlinkClr xmlns="" xmlns:ahyp="http://schemas.microsoft.com/office/drawing/2018/hyperlinkcolor" val="tx"/>
                    </a:ext>
                  </a:extLst>
                </a:hlinkClick>
              </a:rPr>
              <a:t>www.cefasmx.org</a:t>
            </a:r>
            <a:r>
              <a:rPr lang="es-MX" sz="1400" dirty="0">
                <a:solidFill>
                  <a:srgbClr val="E78712">
                    <a:lumMod val="50000"/>
                  </a:srgbClr>
                </a:solidFill>
                <a:effectLst>
                  <a:outerShdw blurRad="38100" dist="38100" dir="2700000" algn="tl">
                    <a:srgbClr val="000000">
                      <a:alpha val="43137"/>
                    </a:srgbClr>
                  </a:outerShdw>
                </a:effectLst>
                <a:latin typeface="Century Gothic"/>
                <a:ea typeface="MS PGothic" pitchFamily="34" charset="-128"/>
              </a:rPr>
              <a:t> </a:t>
            </a:r>
            <a:r>
              <a:rPr lang="es-MX" sz="1400" dirty="0">
                <a:solidFill>
                  <a:srgbClr val="E78712">
                    <a:lumMod val="50000"/>
                  </a:srgbClr>
                </a:solidFill>
                <a:latin typeface="Century Gothic"/>
                <a:ea typeface="MS PGothic" pitchFamily="34" charset="-128"/>
              </a:rPr>
              <a:t>     info@cefasmx.org</a:t>
            </a:r>
          </a:p>
        </p:txBody>
      </p:sp>
      <p:pic>
        <p:nvPicPr>
          <p:cNvPr id="1026" name="Picture 2" descr="C:\Users\USER\OneDrive - MRC\Formatos y herramientas\logo CEFAS transparente .pn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967954" y="260648"/>
            <a:ext cx="1996534" cy="1512168"/>
          </a:xfrm>
          <a:prstGeom prst="rect">
            <a:avLst/>
          </a:prstGeom>
          <a:noFill/>
        </p:spPr>
      </p:pic>
      <p:sp>
        <p:nvSpPr>
          <p:cNvPr id="7" name="CuadroTexto 4"/>
          <p:cNvSpPr txBox="1"/>
          <p:nvPr/>
        </p:nvSpPr>
        <p:spPr>
          <a:xfrm>
            <a:off x="0" y="3861048"/>
            <a:ext cx="9144000" cy="1569660"/>
          </a:xfrm>
          <a:prstGeom prst="rect">
            <a:avLst/>
          </a:prstGeom>
          <a:noFill/>
        </p:spPr>
        <p:txBody>
          <a:bodyPr wrap="square" rtlCol="0">
            <a:spAutoFit/>
          </a:bodyPr>
          <a:lstStyle/>
          <a:p>
            <a:pPr algn="ctr" defTabSz="457200" fontAlgn="auto">
              <a:spcBef>
                <a:spcPts val="0"/>
              </a:spcBef>
              <a:spcAft>
                <a:spcPts val="0"/>
              </a:spcAft>
              <a:defRPr/>
            </a:pPr>
            <a:r>
              <a:rPr lang="es-MX" sz="9600" b="1" kern="0" dirty="0">
                <a:solidFill>
                  <a:srgbClr val="FE8637">
                    <a:lumMod val="75000"/>
                  </a:srgbClr>
                </a:solidFill>
                <a:effectLst>
                  <a:outerShdw blurRad="38100" dist="38100" dir="2700000" algn="tl">
                    <a:srgbClr val="000000">
                      <a:alpha val="43137"/>
                    </a:srgbClr>
                  </a:outerShdw>
                </a:effectLst>
                <a:latin typeface="Cambria Math" pitchFamily="18" charset="0"/>
                <a:ea typeface="Cambria Math" pitchFamily="18" charset="0"/>
                <a:cs typeface="Corbel"/>
              </a:rPr>
              <a:t>Empatía</a:t>
            </a:r>
            <a:endParaRPr lang="es-ES" sz="9600" b="1" kern="0" dirty="0">
              <a:solidFill>
                <a:srgbClr val="FE8637">
                  <a:lumMod val="75000"/>
                </a:srgbClr>
              </a:solidFill>
              <a:effectLst>
                <a:outerShdw blurRad="38100" dist="38100" dir="2700000" algn="tl">
                  <a:srgbClr val="000000">
                    <a:alpha val="43137"/>
                  </a:srgbClr>
                </a:outerShdw>
              </a:effectLst>
              <a:latin typeface="Cambria Math" pitchFamily="18" charset="0"/>
              <a:ea typeface="Cambria Math" pitchFamily="18" charset="0"/>
              <a:cs typeface="Corbe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4270240" y="1513667"/>
            <a:ext cx="4860032" cy="3835713"/>
          </a:xfrm>
          <a:prstGeom prst="rect">
            <a:avLst/>
          </a:prstGeom>
        </p:spPr>
        <p:txBody>
          <a:bodyPr vert="horz" lIns="91440" tIns="45720" rIns="91440" bIns="45720" rtlCol="0">
            <a:noAutofit/>
          </a:bodyPr>
          <a:lstStyle/>
          <a:p>
            <a:pPr lvl="0" defTabSz="457200">
              <a:buClr>
                <a:schemeClr val="accent1"/>
              </a:buClr>
              <a:buFont typeface="Wingdings" pitchFamily="2" charset="2"/>
              <a:buChar char="§"/>
              <a:defRPr/>
            </a:pPr>
            <a:r>
              <a:rPr kumimoji="0" lang="es-MX" sz="2800" b="0" i="0" u="none" strike="noStrike" kern="1200" cap="none" spc="0" normalizeH="0" baseline="0" noProof="0" dirty="0">
                <a:ln>
                  <a:noFill/>
                </a:ln>
                <a:solidFill>
                  <a:srgbClr val="643E25"/>
                </a:solidFill>
                <a:effectLst/>
                <a:uLnTx/>
                <a:uFillTx/>
                <a:latin typeface="Calibri" pitchFamily="34" charset="0"/>
                <a:ea typeface="+mn-ea"/>
                <a:cs typeface="+mn-cs"/>
              </a:rPr>
              <a:t> </a:t>
            </a:r>
            <a:r>
              <a:rPr lang="es-MX" sz="2800" b="1" dirty="0">
                <a:solidFill>
                  <a:schemeClr val="accent3">
                    <a:lumMod val="75000"/>
                  </a:schemeClr>
                </a:solidFill>
                <a:latin typeface="Calibri" pitchFamily="34" charset="0"/>
              </a:rPr>
              <a:t>Buscas ayudar al otro a discernir cuál es la voluntad de Dios en su vida. </a:t>
            </a:r>
            <a:endParaRPr kumimoji="0" lang="es-MX" sz="2800" b="1" i="0" u="none" strike="noStrike" kern="1200" cap="none" spc="0" normalizeH="0" baseline="0" noProof="0" dirty="0">
              <a:ln>
                <a:noFill/>
              </a:ln>
              <a:solidFill>
                <a:schemeClr val="accent3">
                  <a:lumMod val="75000"/>
                </a:schemeClr>
              </a:solidFill>
              <a:effectLst/>
              <a:uLnTx/>
              <a:uFillTx/>
              <a:latin typeface="Calibri" pitchFamily="34" charset="0"/>
              <a:ea typeface="+mn-ea"/>
              <a:cs typeface="+mn-cs"/>
            </a:endParaRPr>
          </a:p>
          <a:p>
            <a:pPr marL="0" marR="0" lvl="0" indent="0" algn="l" defTabSz="457200" rtl="0" eaLnBrk="1" fontAlgn="auto" latinLnBrk="0" hangingPunct="1">
              <a:lnSpc>
                <a:spcPct val="100000"/>
              </a:lnSpc>
              <a:spcBef>
                <a:spcPts val="0"/>
              </a:spcBef>
              <a:spcAft>
                <a:spcPts val="0"/>
              </a:spcAft>
              <a:buClr>
                <a:schemeClr val="accent1"/>
              </a:buClr>
              <a:buSzTx/>
              <a:buFont typeface="Wingdings" pitchFamily="2" charset="2"/>
              <a:buChar char="§"/>
              <a:tabLst/>
              <a:defRPr/>
            </a:pPr>
            <a:endParaRPr kumimoji="0" lang="es-MX" sz="2800" b="1" i="0" u="none" strike="noStrike" kern="1200" cap="none" spc="0" normalizeH="0" baseline="0" noProof="0" dirty="0">
              <a:ln>
                <a:noFill/>
              </a:ln>
              <a:solidFill>
                <a:schemeClr val="accent3">
                  <a:lumMod val="75000"/>
                </a:schemeClr>
              </a:solidFill>
              <a:effectLst/>
              <a:uLnTx/>
              <a:uFillTx/>
              <a:latin typeface="Calibri" pitchFamily="34" charset="0"/>
              <a:ea typeface="+mn-ea"/>
              <a:cs typeface="+mn-cs"/>
            </a:endParaRPr>
          </a:p>
          <a:p>
            <a:pPr lvl="0" defTabSz="457200">
              <a:buClr>
                <a:schemeClr val="accent1"/>
              </a:buClr>
              <a:buFont typeface="Wingdings" pitchFamily="2" charset="2"/>
              <a:buChar char="§"/>
              <a:defRPr/>
            </a:pPr>
            <a:r>
              <a:rPr kumimoji="0" lang="es-MX" sz="2800" b="1" i="0" u="none" strike="noStrike" kern="1200" cap="none" spc="0" normalizeH="0" baseline="0" noProof="0" dirty="0">
                <a:ln>
                  <a:noFill/>
                </a:ln>
                <a:solidFill>
                  <a:schemeClr val="accent3">
                    <a:lumMod val="75000"/>
                  </a:schemeClr>
                </a:solidFill>
                <a:effectLst/>
                <a:uLnTx/>
                <a:uFillTx/>
                <a:latin typeface="Calibri" pitchFamily="34" charset="0"/>
                <a:ea typeface="+mn-ea"/>
                <a:cs typeface="+mn-cs"/>
              </a:rPr>
              <a:t> </a:t>
            </a:r>
            <a:r>
              <a:rPr lang="es-MX" sz="2800" b="1" dirty="0">
                <a:solidFill>
                  <a:schemeClr val="accent3">
                    <a:lumMod val="75000"/>
                  </a:schemeClr>
                </a:solidFill>
                <a:latin typeface="Calibri" pitchFamily="34" charset="0"/>
              </a:rPr>
              <a:t>En las discusiones buscas mantener serenidad y la actitud de apertura y respeto a las opiniones de los demás. </a:t>
            </a:r>
            <a:endParaRPr kumimoji="0" lang="es-MX" sz="2800" b="0" i="0" u="none" strike="noStrike" kern="1200" cap="none" spc="0" normalizeH="0" baseline="0" noProof="0" dirty="0">
              <a:ln>
                <a:noFill/>
              </a:ln>
              <a:solidFill>
                <a:srgbClr val="643E25"/>
              </a:solidFill>
              <a:effectLst/>
              <a:uLnTx/>
              <a:uFillTx/>
              <a:latin typeface="Calibri" pitchFamily="34" charset="0"/>
              <a:ea typeface="+mn-ea"/>
              <a:cs typeface="+mn-cs"/>
            </a:endParaRPr>
          </a:p>
          <a:p>
            <a:pPr lvl="0" defTabSz="457200">
              <a:buClr>
                <a:schemeClr val="accent1"/>
              </a:buClr>
              <a:buFont typeface="Wingdings" pitchFamily="2" charset="2"/>
              <a:buChar char="§"/>
              <a:defRPr/>
            </a:pPr>
            <a:endParaRPr kumimoji="0" lang="es-MX" sz="2400" b="0" i="0" u="none" strike="noStrike" kern="1200" cap="none" spc="0" normalizeH="0" baseline="0" noProof="0" dirty="0">
              <a:ln>
                <a:noFill/>
              </a:ln>
              <a:solidFill>
                <a:srgbClr val="643E25"/>
              </a:solidFill>
              <a:effectLst/>
              <a:uLnTx/>
              <a:uFillTx/>
              <a:latin typeface="Calibri" pitchFamily="34" charset="0"/>
              <a:ea typeface="+mn-ea"/>
              <a:cs typeface="+mn-cs"/>
            </a:endParaRPr>
          </a:p>
        </p:txBody>
      </p:sp>
      <p:sp>
        <p:nvSpPr>
          <p:cNvPr id="4" name="Content Placeholder 2"/>
          <p:cNvSpPr txBox="1">
            <a:spLocks/>
          </p:cNvSpPr>
          <p:nvPr/>
        </p:nvSpPr>
        <p:spPr>
          <a:xfrm>
            <a:off x="1192132" y="5266827"/>
            <a:ext cx="7272808" cy="1558982"/>
          </a:xfrm>
          <a:prstGeom prst="rect">
            <a:avLst/>
          </a:prstGeom>
        </p:spPr>
        <p:txBody>
          <a:bodyPr vert="horz" lIns="91440" tIns="45720" rIns="91440" bIns="45720" rtlCol="0">
            <a:noAutofit/>
          </a:bodyPr>
          <a:lstStyle/>
          <a:p>
            <a:pPr lvl="0" algn="ctr" defTabSz="457200">
              <a:buClr>
                <a:schemeClr val="accent1"/>
              </a:buClr>
            </a:pPr>
            <a:r>
              <a:rPr lang="es-MX" sz="2800" b="1" dirty="0">
                <a:solidFill>
                  <a:schemeClr val="accent1"/>
                </a:solidFill>
                <a:latin typeface="Calibri" pitchFamily="34" charset="0"/>
              </a:rPr>
              <a:t>Amar la verdad implica reconocer las huellas de Dios en los demás, aunque sean personas difíciles de tratar. </a:t>
            </a:r>
            <a:endParaRPr kumimoji="0" lang="es-MX" sz="2800" b="1" i="0" u="none" strike="noStrike" kern="1200" cap="none" spc="0" normalizeH="0" noProof="0" dirty="0">
              <a:ln>
                <a:noFill/>
              </a:ln>
              <a:solidFill>
                <a:schemeClr val="accent1"/>
              </a:solidFill>
              <a:effectLst/>
              <a:uLnTx/>
              <a:uFillTx/>
              <a:latin typeface="Calibri Light" pitchFamily="34" charset="0"/>
              <a:ea typeface="+mn-ea"/>
              <a:cs typeface="+mn-cs"/>
            </a:endParaRPr>
          </a:p>
        </p:txBody>
      </p:sp>
      <p:pic>
        <p:nvPicPr>
          <p:cNvPr id="5" name="Picture 7">
            <a:extLst>
              <a:ext uri="{FF2B5EF4-FFF2-40B4-BE49-F238E27FC236}">
                <a16:creationId xmlns="" xmlns:a16="http://schemas.microsoft.com/office/drawing/2014/main" id="{E56038D0-F1A8-4994-8416-ABD9AB7FD4B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133488" y="164732"/>
            <a:ext cx="780027" cy="596549"/>
          </a:xfrm>
          <a:prstGeom prst="rect">
            <a:avLst/>
          </a:prstGeom>
        </p:spPr>
      </p:pic>
      <p:pic>
        <p:nvPicPr>
          <p:cNvPr id="6" name="Picture 2" descr="C:\Users\USER\OneDrive - MRC\CEFAS\CEFAS archivos\Org y prog\comunidades\Fotos 2018\Novenario Sta. Teresita octubre 2018\novenario Sta. Teresita del Niño Jesús Sta. Catarina 1 octubre 2018 Marina  (6).jpeg"/>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611560" y="1499947"/>
            <a:ext cx="3340396" cy="3538304"/>
          </a:xfrm>
          <a:prstGeom prst="rect">
            <a:avLst/>
          </a:prstGeom>
          <a:ln>
            <a:noFill/>
          </a:ln>
          <a:effectLst>
            <a:outerShdw blurRad="292100" dist="139700" dir="2700000" algn="tl" rotWithShape="0">
              <a:srgbClr val="333333">
                <a:alpha val="65000"/>
              </a:srgbClr>
            </a:outerShdw>
          </a:effectLst>
        </p:spPr>
      </p:pic>
      <p:sp>
        <p:nvSpPr>
          <p:cNvPr id="7" name="Rectángulo 6">
            <a:extLst>
              <a:ext uri="{FF2B5EF4-FFF2-40B4-BE49-F238E27FC236}">
                <a16:creationId xmlns="" xmlns:a16="http://schemas.microsoft.com/office/drawing/2014/main" id="{B794B37E-C791-4423-9153-E32568B6DDC7}"/>
              </a:ext>
            </a:extLst>
          </p:cNvPr>
          <p:cNvSpPr/>
          <p:nvPr/>
        </p:nvSpPr>
        <p:spPr>
          <a:xfrm>
            <a:off x="1484672" y="609213"/>
            <a:ext cx="6687728" cy="707886"/>
          </a:xfrm>
          <a:prstGeom prst="rect">
            <a:avLst/>
          </a:prstGeom>
        </p:spPr>
        <p:txBody>
          <a:bodyPr wrap="none">
            <a:spAutoFit/>
          </a:bodyPr>
          <a:lstStyle/>
          <a:p>
            <a:pPr lvl="0" defTabSz="457200">
              <a:spcBef>
                <a:spcPct val="0"/>
              </a:spcBef>
              <a:defRPr/>
            </a:pPr>
            <a:r>
              <a:rPr lang="es-MX" sz="4000" b="1" dirty="0">
                <a:solidFill>
                  <a:srgbClr val="E75C01"/>
                </a:solidFill>
                <a:latin typeface="Cambria Math" pitchFamily="18" charset="0"/>
                <a:ea typeface="Cambria Math" pitchFamily="18" charset="0"/>
              </a:rPr>
              <a:t>Tú puedes vivir la empatía si…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128971" y="1683688"/>
            <a:ext cx="4024149" cy="4959424"/>
          </a:xfrm>
        </p:spPr>
        <p:txBody>
          <a:bodyPr>
            <a:noAutofit/>
          </a:bodyPr>
          <a:lstStyle/>
          <a:p>
            <a:pPr marL="0" indent="0" defTabSz="914400">
              <a:spcBef>
                <a:spcPts val="0"/>
              </a:spcBef>
              <a:buFont typeface="Wingdings" pitchFamily="2" charset="2"/>
              <a:buChar char="§"/>
            </a:pPr>
            <a:r>
              <a:rPr lang="es-MX" b="1" dirty="0">
                <a:solidFill>
                  <a:schemeClr val="accent3">
                    <a:lumMod val="75000"/>
                  </a:schemeClr>
                </a:solidFill>
                <a:latin typeface="Calibri"/>
              </a:rPr>
              <a:t> </a:t>
            </a:r>
            <a:r>
              <a:rPr lang="es-MX" sz="2600" dirty="0">
                <a:solidFill>
                  <a:schemeClr val="accent3">
                    <a:lumMod val="75000"/>
                  </a:schemeClr>
                </a:solidFill>
                <a:latin typeface="Calibri" pitchFamily="34" charset="0"/>
              </a:rPr>
              <a:t>Puedes</a:t>
            </a:r>
            <a:r>
              <a:rPr lang="es-MX" sz="2600" b="1" dirty="0">
                <a:solidFill>
                  <a:schemeClr val="accent3">
                    <a:lumMod val="75000"/>
                  </a:schemeClr>
                </a:solidFill>
                <a:latin typeface="Calibri" pitchFamily="34" charset="0"/>
              </a:rPr>
              <a:t> </a:t>
            </a:r>
            <a:r>
              <a:rPr lang="es-MX" sz="2600" dirty="0">
                <a:solidFill>
                  <a:schemeClr val="accent3">
                    <a:lumMod val="75000"/>
                  </a:schemeClr>
                </a:solidFill>
                <a:latin typeface="Calibri" pitchFamily="34" charset="0"/>
              </a:rPr>
              <a:t>controlar mejor la expresión de tus emociones para </a:t>
            </a:r>
            <a:r>
              <a:rPr lang="es-MX" sz="2600" dirty="0">
                <a:solidFill>
                  <a:schemeClr val="accent1"/>
                </a:solidFill>
                <a:latin typeface="Calibri" pitchFamily="34" charset="0"/>
              </a:rPr>
              <a:t>conectar</a:t>
            </a:r>
            <a:r>
              <a:rPr lang="es-MX" sz="2600" dirty="0">
                <a:solidFill>
                  <a:schemeClr val="accent3">
                    <a:lumMod val="75000"/>
                  </a:schemeClr>
                </a:solidFill>
                <a:latin typeface="Calibri" pitchFamily="34" charset="0"/>
              </a:rPr>
              <a:t> más fácilmente </a:t>
            </a:r>
            <a:r>
              <a:rPr lang="es-MX" sz="2600" dirty="0">
                <a:solidFill>
                  <a:schemeClr val="accent1"/>
                </a:solidFill>
                <a:latin typeface="Calibri" pitchFamily="34" charset="0"/>
              </a:rPr>
              <a:t>con los demás. </a:t>
            </a:r>
          </a:p>
          <a:p>
            <a:pPr marL="0" lvl="0" indent="0" defTabSz="914400">
              <a:spcBef>
                <a:spcPts val="0"/>
              </a:spcBef>
              <a:buNone/>
            </a:pPr>
            <a:endParaRPr lang="es-MX" sz="2600" b="1" dirty="0">
              <a:solidFill>
                <a:schemeClr val="accent3">
                  <a:lumMod val="75000"/>
                </a:schemeClr>
              </a:solidFill>
              <a:latin typeface="Calibri"/>
            </a:endParaRPr>
          </a:p>
          <a:p>
            <a:pPr marL="0" indent="0" defTabSz="914400">
              <a:spcBef>
                <a:spcPts val="0"/>
              </a:spcBef>
              <a:buFont typeface="Wingdings" pitchFamily="2" charset="2"/>
              <a:buChar char="§"/>
            </a:pPr>
            <a:r>
              <a:rPr lang="es-MX" sz="2600" b="1" dirty="0">
                <a:solidFill>
                  <a:schemeClr val="accent3">
                    <a:lumMod val="75000"/>
                  </a:schemeClr>
                </a:solidFill>
                <a:latin typeface="Calibri"/>
              </a:rPr>
              <a:t>  </a:t>
            </a:r>
            <a:r>
              <a:rPr lang="es-MX" sz="2600" dirty="0">
                <a:solidFill>
                  <a:schemeClr val="accent3">
                    <a:lumMod val="75000"/>
                  </a:schemeClr>
                </a:solidFill>
                <a:latin typeface="Calibri"/>
              </a:rPr>
              <a:t>Puedes reconducir o </a:t>
            </a:r>
            <a:r>
              <a:rPr lang="es-MX" sz="2600" dirty="0">
                <a:solidFill>
                  <a:schemeClr val="accent1"/>
                </a:solidFill>
                <a:latin typeface="Calibri"/>
              </a:rPr>
              <a:t>resolver los conflictos </a:t>
            </a:r>
            <a:r>
              <a:rPr lang="es-MX" sz="2600" dirty="0">
                <a:solidFill>
                  <a:schemeClr val="accent3">
                    <a:lumMod val="75000"/>
                  </a:schemeClr>
                </a:solidFill>
                <a:latin typeface="Calibri"/>
              </a:rPr>
              <a:t>que aparecen siempre en cualquier interacción humana. </a:t>
            </a:r>
          </a:p>
          <a:p>
            <a:pPr marL="0" indent="0" defTabSz="914400">
              <a:spcBef>
                <a:spcPts val="0"/>
              </a:spcBef>
              <a:buFont typeface="Wingdings" pitchFamily="2" charset="2"/>
              <a:buChar char="§"/>
            </a:pPr>
            <a:endParaRPr lang="es-MX" sz="2600" dirty="0">
              <a:solidFill>
                <a:schemeClr val="accent3">
                  <a:lumMod val="75000"/>
                </a:schemeClr>
              </a:solidFill>
              <a:latin typeface="Calibri"/>
            </a:endParaRPr>
          </a:p>
          <a:p>
            <a:pPr marL="0" lvl="0" indent="0" defTabSz="914400">
              <a:spcBef>
                <a:spcPts val="0"/>
              </a:spcBef>
              <a:buFont typeface="Wingdings" pitchFamily="2" charset="2"/>
              <a:buChar char="§"/>
            </a:pPr>
            <a:endParaRPr lang="es-MX" sz="1000" dirty="0">
              <a:solidFill>
                <a:schemeClr val="accent3">
                  <a:lumMod val="75000"/>
                </a:schemeClr>
              </a:solidFill>
              <a:latin typeface="Calibri"/>
            </a:endParaRPr>
          </a:p>
          <a:p>
            <a:pPr marL="0" lvl="0" indent="0" defTabSz="914400">
              <a:spcBef>
                <a:spcPts val="0"/>
              </a:spcBef>
              <a:buFont typeface="Wingdings" pitchFamily="2" charset="2"/>
              <a:buChar char="§"/>
            </a:pPr>
            <a:endParaRPr lang="es-MX" sz="1200" dirty="0">
              <a:solidFill>
                <a:prstClr val="black"/>
              </a:solidFill>
              <a:latin typeface="Calibri"/>
            </a:endParaRPr>
          </a:p>
          <a:p>
            <a:pPr marL="0" lvl="0" indent="0" defTabSz="914400">
              <a:spcBef>
                <a:spcPts val="0"/>
              </a:spcBef>
              <a:buClrTx/>
              <a:buNone/>
            </a:pPr>
            <a:endParaRPr lang="es-MX" sz="1200" dirty="0">
              <a:solidFill>
                <a:prstClr val="black"/>
              </a:solidFill>
              <a:latin typeface="Calibri"/>
            </a:endParaRPr>
          </a:p>
          <a:p>
            <a:pPr marL="0" lvl="0" indent="0" defTabSz="914400">
              <a:spcBef>
                <a:spcPts val="0"/>
              </a:spcBef>
              <a:buClrTx/>
              <a:buNone/>
            </a:pPr>
            <a:endParaRPr lang="es-MX" sz="1200" dirty="0">
              <a:solidFill>
                <a:prstClr val="black"/>
              </a:solidFill>
              <a:latin typeface="Calibri"/>
            </a:endParaRPr>
          </a:p>
          <a:p>
            <a:pPr marL="0" lvl="0" indent="0" defTabSz="914400">
              <a:spcBef>
                <a:spcPts val="0"/>
              </a:spcBef>
              <a:buClrTx/>
              <a:buNone/>
            </a:pPr>
            <a:endParaRPr lang="es-ES" sz="1200" dirty="0">
              <a:solidFill>
                <a:prstClr val="black"/>
              </a:solidFill>
              <a:latin typeface="Calibri"/>
            </a:endParaRPr>
          </a:p>
        </p:txBody>
      </p:sp>
      <p:pic>
        <p:nvPicPr>
          <p:cNvPr id="6" name="Picture 7">
            <a:extLst>
              <a:ext uri="{FF2B5EF4-FFF2-40B4-BE49-F238E27FC236}">
                <a16:creationId xmlns="" xmlns:a16="http://schemas.microsoft.com/office/drawing/2014/main" id="{E56038D0-F1A8-4994-8416-ABD9AB7FD4B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12360" y="5733256"/>
            <a:ext cx="1062492" cy="812573"/>
          </a:xfrm>
          <a:prstGeom prst="rect">
            <a:avLst/>
          </a:prstGeom>
        </p:spPr>
      </p:pic>
      <p:sp>
        <p:nvSpPr>
          <p:cNvPr id="7" name="Title 1"/>
          <p:cNvSpPr txBox="1">
            <a:spLocks/>
          </p:cNvSpPr>
          <p:nvPr/>
        </p:nvSpPr>
        <p:spPr>
          <a:xfrm>
            <a:off x="1526976" y="629816"/>
            <a:ext cx="8229600" cy="1143000"/>
          </a:xfrm>
          <a:prstGeom prst="rect">
            <a:avLst/>
          </a:prstGeom>
        </p:spPr>
        <p:txBody>
          <a:bodyPr vert="horz" lIns="91440" tIns="45720" rIns="91440" bIns="45720" rtlCol="0"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s-MX" sz="3600" b="1" i="0" u="none" strike="noStrike" kern="1200" cap="none" spc="0" normalizeH="0" baseline="0" noProof="0" dirty="0">
                <a:ln>
                  <a:noFill/>
                </a:ln>
                <a:solidFill>
                  <a:srgbClr val="E75C01"/>
                </a:solidFill>
                <a:effectLst/>
                <a:uLnTx/>
                <a:uFillTx/>
                <a:latin typeface="Cambria Math" pitchFamily="18" charset="0"/>
                <a:ea typeface="Cambria Math" pitchFamily="18" charset="0"/>
                <a:cs typeface="+mj-cs"/>
              </a:rPr>
              <a:t>¿Qué pasa cuando eres empático?</a:t>
            </a:r>
          </a:p>
        </p:txBody>
      </p:sp>
      <p:pic>
        <p:nvPicPr>
          <p:cNvPr id="17409" name="Picture 1" descr="C:\Users\USER\OneDrive - MRC\CEFAS\CEFAS archivos\Org y prog\trabajo\PPT varios 2020\convención 2019 Lula Chayito y Ceci .jpg"/>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734745" y="1772816"/>
            <a:ext cx="4138537" cy="396044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832754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a:extLst>
              <a:ext uri="{FF2B5EF4-FFF2-40B4-BE49-F238E27FC236}">
                <a16:creationId xmlns="" xmlns:a16="http://schemas.microsoft.com/office/drawing/2014/main" id="{E56038D0-F1A8-4994-8416-ABD9AB7FD4B6}"/>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812360" y="116632"/>
            <a:ext cx="1062492" cy="812573"/>
          </a:xfrm>
          <a:prstGeom prst="rect">
            <a:avLst/>
          </a:prstGeom>
        </p:spPr>
      </p:pic>
      <p:sp>
        <p:nvSpPr>
          <p:cNvPr id="3" name="Content Placeholder 2"/>
          <p:cNvSpPr txBox="1">
            <a:spLocks/>
          </p:cNvSpPr>
          <p:nvPr/>
        </p:nvSpPr>
        <p:spPr>
          <a:xfrm>
            <a:off x="4994928" y="1325098"/>
            <a:ext cx="3879924" cy="3009040"/>
          </a:xfrm>
          <a:prstGeom prst="rect">
            <a:avLst/>
          </a:prstGeom>
        </p:spPr>
        <p:txBody>
          <a:bodyPr vert="horz" lIns="91440" tIns="45720" rIns="91440" bIns="45720" rtlCol="0">
            <a:noAutofit/>
          </a:bodyPr>
          <a:lstStyle/>
          <a:p>
            <a:pPr marL="0" marR="0" lvl="0" indent="0" algn="l" defTabSz="914400" rtl="0" eaLnBrk="1" fontAlgn="auto" latinLnBrk="0" hangingPunct="1">
              <a:lnSpc>
                <a:spcPct val="100000"/>
              </a:lnSpc>
              <a:spcBef>
                <a:spcPts val="0"/>
              </a:spcBef>
              <a:spcAft>
                <a:spcPts val="0"/>
              </a:spcAft>
              <a:buClr>
                <a:schemeClr val="accent1"/>
              </a:buClr>
              <a:buSzTx/>
              <a:tabLst/>
              <a:defRPr/>
            </a:pPr>
            <a:endParaRPr kumimoji="0" lang="es-MX" sz="2600" b="0" i="0" u="none" strike="noStrike" kern="1200" cap="none" spc="0" normalizeH="0" baseline="0" noProof="0" dirty="0">
              <a:ln>
                <a:noFill/>
              </a:ln>
              <a:solidFill>
                <a:schemeClr val="accent3">
                  <a:lumMod val="75000"/>
                </a:schemeClr>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
                <a:schemeClr val="accent1"/>
              </a:buClr>
              <a:buSzTx/>
              <a:tabLst/>
              <a:defRPr/>
            </a:pPr>
            <a:r>
              <a:rPr kumimoji="0" lang="es-MX" sz="2800" b="0" i="0" u="none" strike="noStrike" kern="1200" cap="none" spc="0" normalizeH="0" baseline="0" noProof="0" dirty="0">
                <a:ln>
                  <a:noFill/>
                </a:ln>
                <a:solidFill>
                  <a:schemeClr val="accent3">
                    <a:lumMod val="75000"/>
                  </a:schemeClr>
                </a:solidFill>
                <a:effectLst/>
                <a:uLnTx/>
                <a:uFillTx/>
                <a:latin typeface="Calibri"/>
                <a:ea typeface="+mn-ea"/>
                <a:cs typeface="+mn-cs"/>
              </a:rPr>
              <a:t>Puedes ser un líder que, por amor a Dios y a los demás, trasmites tu experiencia para                              </a:t>
            </a:r>
            <a:r>
              <a:rPr kumimoji="0" lang="es-MX" sz="2800" b="0" i="0" u="none" strike="noStrike" kern="1200" cap="none" spc="0" normalizeH="0" baseline="0" noProof="0" dirty="0">
                <a:ln>
                  <a:noFill/>
                </a:ln>
                <a:solidFill>
                  <a:schemeClr val="accent1"/>
                </a:solidFill>
                <a:effectLst/>
                <a:uLnTx/>
                <a:uFillTx/>
                <a:latin typeface="Calibri"/>
                <a:ea typeface="+mn-ea"/>
                <a:cs typeface="+mn-cs"/>
              </a:rPr>
              <a:t>guiar a una comunidad </a:t>
            </a:r>
            <a:r>
              <a:rPr kumimoji="0" lang="es-MX" sz="2800" b="0" i="0" u="none" strike="noStrike" kern="1200" cap="none" spc="0" normalizeH="0" baseline="0" noProof="0" dirty="0">
                <a:ln>
                  <a:noFill/>
                </a:ln>
                <a:solidFill>
                  <a:schemeClr val="accent3">
                    <a:lumMod val="75000"/>
                  </a:schemeClr>
                </a:solidFill>
                <a:effectLst/>
                <a:uLnTx/>
                <a:uFillTx/>
                <a:latin typeface="Calibri"/>
                <a:ea typeface="+mn-ea"/>
                <a:cs typeface="+mn-cs"/>
              </a:rPr>
              <a:t>hacia </a:t>
            </a:r>
            <a:r>
              <a:rPr lang="es-MX" sz="2800" dirty="0">
                <a:solidFill>
                  <a:schemeClr val="accent3">
                    <a:lumMod val="75000"/>
                  </a:schemeClr>
                </a:solidFill>
                <a:latin typeface="Calibri"/>
              </a:rPr>
              <a:t>la verdad del Evangelio.</a:t>
            </a:r>
            <a:endParaRPr kumimoji="0" lang="es-MX" sz="2800" b="0" i="0" u="none" strike="noStrike" kern="1200" cap="none" spc="0" normalizeH="0" baseline="0" noProof="0" dirty="0">
              <a:ln>
                <a:noFill/>
              </a:ln>
              <a:solidFill>
                <a:schemeClr val="accent3">
                  <a:lumMod val="75000"/>
                </a:schemeClr>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
                <a:schemeClr val="accent1"/>
              </a:buClr>
              <a:buSzTx/>
              <a:buFont typeface="Wingdings" pitchFamily="2" charset="2"/>
              <a:buChar char="§"/>
              <a:tabLst/>
              <a:defRPr/>
            </a:pPr>
            <a:endParaRPr kumimoji="0" lang="es-MX"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3" charset="2"/>
              <a:buNone/>
              <a:tabLst/>
              <a:defRPr/>
            </a:pPr>
            <a:endParaRPr kumimoji="0" lang="es-MX"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3" charset="2"/>
              <a:buNone/>
              <a:tabLst/>
              <a:defRPr/>
            </a:pPr>
            <a:endParaRPr kumimoji="0" lang="es-MX"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3" charset="2"/>
              <a:buNone/>
              <a:tabLst/>
              <a:defRPr/>
            </a:pPr>
            <a:endParaRPr kumimoji="0" lang="es-E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Title 1"/>
          <p:cNvSpPr txBox="1">
            <a:spLocks/>
          </p:cNvSpPr>
          <p:nvPr/>
        </p:nvSpPr>
        <p:spPr>
          <a:xfrm>
            <a:off x="1403648" y="608928"/>
            <a:ext cx="8229600" cy="1143000"/>
          </a:xfrm>
          <a:prstGeom prst="rect">
            <a:avLst/>
          </a:prstGeom>
        </p:spPr>
        <p:txBody>
          <a:bodyPr vert="horz" lIns="91440" tIns="45720" rIns="91440" bIns="45720" rtlCol="0"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s-MX" sz="3600" b="1" i="0" u="none" strike="noStrike" kern="1200" cap="none" spc="0" normalizeH="0" baseline="0" noProof="0" dirty="0">
                <a:ln>
                  <a:noFill/>
                </a:ln>
                <a:solidFill>
                  <a:srgbClr val="E75C01"/>
                </a:solidFill>
                <a:effectLst/>
                <a:uLnTx/>
                <a:uFillTx/>
                <a:latin typeface="Cambria Math" pitchFamily="18" charset="0"/>
                <a:ea typeface="Cambria Math" pitchFamily="18" charset="0"/>
                <a:cs typeface="+mj-cs"/>
              </a:rPr>
              <a:t>¿Qué pasa cuando la vives?</a:t>
            </a:r>
          </a:p>
        </p:txBody>
      </p:sp>
      <p:pic>
        <p:nvPicPr>
          <p:cNvPr id="15362" name="Picture 2" descr="C:\Users\USER\OneDrive - MRC\CEFAS\CEFAS archivos\Org y prog\Convención 2019\fotos Convención 2019\WhatsApp Image 2019-08-31 at 3.58.42 PM(1) - copia.jpeg"/>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1017916" y="1484784"/>
            <a:ext cx="3973612" cy="3240000"/>
          </a:xfrm>
          <a:prstGeom prst="rect">
            <a:avLst/>
          </a:prstGeom>
          <a:ln>
            <a:noFill/>
          </a:ln>
          <a:effectLst>
            <a:outerShdw blurRad="292100" dist="139700" dir="2700000" algn="tl" rotWithShape="0">
              <a:srgbClr val="333333">
                <a:alpha val="65000"/>
              </a:srgbClr>
            </a:outerShdw>
          </a:effectLst>
        </p:spPr>
      </p:pic>
      <p:sp>
        <p:nvSpPr>
          <p:cNvPr id="7" name="6 Rectángulo"/>
          <p:cNvSpPr/>
          <p:nvPr/>
        </p:nvSpPr>
        <p:spPr>
          <a:xfrm>
            <a:off x="995084" y="4849016"/>
            <a:ext cx="7992888" cy="1692771"/>
          </a:xfrm>
          <a:prstGeom prst="rect">
            <a:avLst/>
          </a:prstGeom>
        </p:spPr>
        <p:txBody>
          <a:bodyPr wrap="square">
            <a:spAutoFit/>
          </a:bodyPr>
          <a:lstStyle/>
          <a:p>
            <a:pPr algn="ctr"/>
            <a:r>
              <a:rPr lang="es-MX" sz="2600" dirty="0">
                <a:solidFill>
                  <a:schemeClr val="accent3">
                    <a:lumMod val="75000"/>
                  </a:schemeClr>
                </a:solidFill>
                <a:latin typeface="Calibri"/>
              </a:rPr>
              <a:t>Mejoran tus relaciones sociales porque te transformas en el tipo de persona con quien a los demás les gusta estar, ya que haces </a:t>
            </a:r>
            <a:r>
              <a:rPr lang="es-MX" sz="2600" dirty="0">
                <a:solidFill>
                  <a:schemeClr val="accent1"/>
                </a:solidFill>
                <a:latin typeface="Calibri"/>
              </a:rPr>
              <a:t>aportaciones constructivas,</a:t>
            </a:r>
            <a:r>
              <a:rPr lang="es-MX" sz="2600" dirty="0">
                <a:solidFill>
                  <a:schemeClr val="accent3">
                    <a:lumMod val="75000"/>
                  </a:schemeClr>
                </a:solidFill>
                <a:latin typeface="Calibri"/>
              </a:rPr>
              <a:t> transmites buen humor y ves el sentido positivo de todo acontecimiento.</a:t>
            </a:r>
            <a:endParaRPr lang="es-MX"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986758" y="1556792"/>
            <a:ext cx="3075140" cy="1181100"/>
          </a:xfrm>
        </p:spPr>
        <p:txBody>
          <a:bodyPr>
            <a:noAutofit/>
          </a:bodyPr>
          <a:lstStyle/>
          <a:p>
            <a:pPr marL="0" indent="0">
              <a:lnSpc>
                <a:spcPct val="150000"/>
              </a:lnSpc>
              <a:spcBef>
                <a:spcPts val="0"/>
              </a:spcBef>
              <a:buFont typeface="Wingdings" pitchFamily="2" charset="2"/>
              <a:buChar char="§"/>
            </a:pPr>
            <a:r>
              <a:rPr lang="es-MX" sz="2800" dirty="0">
                <a:solidFill>
                  <a:srgbClr val="643E25"/>
                </a:solidFill>
                <a:latin typeface="Calibri" pitchFamily="34" charset="0"/>
              </a:rPr>
              <a:t> La discriminación.</a:t>
            </a:r>
          </a:p>
          <a:p>
            <a:pPr marL="0" indent="0">
              <a:lnSpc>
                <a:spcPct val="150000"/>
              </a:lnSpc>
              <a:spcBef>
                <a:spcPts val="0"/>
              </a:spcBef>
              <a:buFont typeface="Wingdings" pitchFamily="2" charset="2"/>
              <a:buChar char="§"/>
            </a:pPr>
            <a:r>
              <a:rPr lang="es-MX" sz="2800" dirty="0">
                <a:solidFill>
                  <a:srgbClr val="643E25"/>
                </a:solidFill>
                <a:latin typeface="Calibri" pitchFamily="34" charset="0"/>
              </a:rPr>
              <a:t>La indiferencia.</a:t>
            </a:r>
          </a:p>
          <a:p>
            <a:pPr marL="0" indent="0">
              <a:lnSpc>
                <a:spcPct val="150000"/>
              </a:lnSpc>
              <a:spcBef>
                <a:spcPts val="0"/>
              </a:spcBef>
              <a:buFont typeface="Wingdings" pitchFamily="2" charset="2"/>
              <a:buChar char="§"/>
            </a:pPr>
            <a:r>
              <a:rPr lang="es-MX" sz="2800" dirty="0">
                <a:solidFill>
                  <a:srgbClr val="643E25"/>
                </a:solidFill>
                <a:latin typeface="Calibri" pitchFamily="34" charset="0"/>
              </a:rPr>
              <a:t> El egoísmo.</a:t>
            </a:r>
          </a:p>
          <a:p>
            <a:pPr marL="0" indent="0">
              <a:lnSpc>
                <a:spcPct val="150000"/>
              </a:lnSpc>
              <a:spcBef>
                <a:spcPts val="0"/>
              </a:spcBef>
              <a:buFont typeface="Wingdings" pitchFamily="2" charset="2"/>
              <a:buChar char="§"/>
            </a:pPr>
            <a:r>
              <a:rPr lang="es-MX" sz="2800" dirty="0">
                <a:solidFill>
                  <a:srgbClr val="643E25"/>
                </a:solidFill>
                <a:latin typeface="Calibri" pitchFamily="34" charset="0"/>
              </a:rPr>
              <a:t> La ansiedad.</a:t>
            </a:r>
          </a:p>
          <a:p>
            <a:pPr marL="0" indent="0">
              <a:lnSpc>
                <a:spcPct val="150000"/>
              </a:lnSpc>
              <a:spcBef>
                <a:spcPts val="0"/>
              </a:spcBef>
              <a:buFont typeface="Wingdings" pitchFamily="2" charset="2"/>
              <a:buChar char="§"/>
            </a:pPr>
            <a:r>
              <a:rPr lang="es-MX" sz="2800" dirty="0">
                <a:solidFill>
                  <a:srgbClr val="643E25"/>
                </a:solidFill>
                <a:latin typeface="Calibri" pitchFamily="34" charset="0"/>
              </a:rPr>
              <a:t> La intolerancia.</a:t>
            </a:r>
          </a:p>
          <a:p>
            <a:pPr marL="0" indent="0">
              <a:lnSpc>
                <a:spcPct val="150000"/>
              </a:lnSpc>
              <a:spcBef>
                <a:spcPts val="0"/>
              </a:spcBef>
              <a:buFont typeface="Wingdings" pitchFamily="2" charset="2"/>
              <a:buChar char="§"/>
            </a:pPr>
            <a:r>
              <a:rPr lang="es-MX" sz="2800" dirty="0">
                <a:solidFill>
                  <a:srgbClr val="643E25"/>
                </a:solidFill>
                <a:latin typeface="Calibri" pitchFamily="34" charset="0"/>
              </a:rPr>
              <a:t> La envidia.</a:t>
            </a:r>
          </a:p>
          <a:p>
            <a:pPr marL="0" indent="0">
              <a:lnSpc>
                <a:spcPct val="150000"/>
              </a:lnSpc>
              <a:spcBef>
                <a:spcPts val="0"/>
              </a:spcBef>
              <a:buFont typeface="Wingdings" pitchFamily="2" charset="2"/>
              <a:buChar char="§"/>
            </a:pPr>
            <a:r>
              <a:rPr lang="es-MX" sz="2800" dirty="0">
                <a:solidFill>
                  <a:srgbClr val="643E25"/>
                </a:solidFill>
                <a:latin typeface="Calibri" pitchFamily="34" charset="0"/>
              </a:rPr>
              <a:t> La soberbia. </a:t>
            </a:r>
          </a:p>
        </p:txBody>
      </p:sp>
      <p:pic>
        <p:nvPicPr>
          <p:cNvPr id="6" name="Picture 7">
            <a:extLst>
              <a:ext uri="{FF2B5EF4-FFF2-40B4-BE49-F238E27FC236}">
                <a16:creationId xmlns="" xmlns:a16="http://schemas.microsoft.com/office/drawing/2014/main" id="{E56038D0-F1A8-4994-8416-ABD9AB7FD4B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771800" y="5877272"/>
            <a:ext cx="1062492" cy="812573"/>
          </a:xfrm>
          <a:prstGeom prst="rect">
            <a:avLst/>
          </a:prstGeom>
        </p:spPr>
      </p:pic>
      <p:sp>
        <p:nvSpPr>
          <p:cNvPr id="7" name="Title 1"/>
          <p:cNvSpPr txBox="1">
            <a:spLocks/>
          </p:cNvSpPr>
          <p:nvPr/>
        </p:nvSpPr>
        <p:spPr>
          <a:xfrm>
            <a:off x="1619672" y="648868"/>
            <a:ext cx="8229600" cy="1143000"/>
          </a:xfrm>
          <a:prstGeom prst="rect">
            <a:avLst/>
          </a:prstGeom>
        </p:spPr>
        <p:txBody>
          <a:bodyPr vert="horz" lIns="91440" tIns="45720" rIns="91440" bIns="45720" rtlCol="0"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s-MX" sz="3600" b="1" i="0" u="none" strike="noStrike" kern="1200" cap="none" spc="0" normalizeH="0" baseline="0" noProof="0" dirty="0">
                <a:ln>
                  <a:noFill/>
                </a:ln>
                <a:solidFill>
                  <a:srgbClr val="E75C01"/>
                </a:solidFill>
                <a:effectLst/>
                <a:uLnTx/>
                <a:uFillTx/>
                <a:latin typeface="Cambria Math" pitchFamily="18" charset="0"/>
                <a:ea typeface="Cambria Math" pitchFamily="18" charset="0"/>
                <a:cs typeface="+mj-cs"/>
              </a:rPr>
              <a:t>Enemigos de la empatía</a:t>
            </a:r>
            <a:r>
              <a:rPr kumimoji="0" lang="es-MX" sz="3600" b="1" i="0" u="none" strike="noStrike" kern="1200" cap="none" spc="0" normalizeH="0" noProof="0" dirty="0">
                <a:ln>
                  <a:noFill/>
                </a:ln>
                <a:solidFill>
                  <a:srgbClr val="E75C01"/>
                </a:solidFill>
                <a:effectLst/>
                <a:uLnTx/>
                <a:uFillTx/>
                <a:latin typeface="Cambria Math" pitchFamily="18" charset="0"/>
                <a:ea typeface="Cambria Math" pitchFamily="18" charset="0"/>
                <a:cs typeface="+mj-cs"/>
              </a:rPr>
              <a:t>.</a:t>
            </a:r>
            <a:endParaRPr kumimoji="0" lang="es-MX" sz="3600" b="1" i="0" u="none" strike="noStrike" kern="1200" cap="none" spc="0" normalizeH="0" baseline="0" noProof="0" dirty="0">
              <a:ln>
                <a:noFill/>
              </a:ln>
              <a:solidFill>
                <a:srgbClr val="E75C01"/>
              </a:solidFill>
              <a:effectLst/>
              <a:uLnTx/>
              <a:uFillTx/>
              <a:latin typeface="Cambria Math" pitchFamily="18" charset="0"/>
              <a:ea typeface="Cambria Math" pitchFamily="18" charset="0"/>
              <a:cs typeface="+mj-cs"/>
            </a:endParaRPr>
          </a:p>
        </p:txBody>
      </p:sp>
      <p:pic>
        <p:nvPicPr>
          <p:cNvPr id="14338" name="Picture 2" descr="La envidia, generador de agresividad, depresion o ansiedad."/>
          <p:cNvPicPr>
            <a:picLocks noChangeAspect="1" noChangeArrowheads="1"/>
          </p:cNvPicPr>
          <p:nvPr/>
        </p:nvPicPr>
        <p:blipFill>
          <a:blip r:embed="rId4" cstate="email"/>
          <a:srcRect/>
          <a:stretch>
            <a:fillRect/>
          </a:stretch>
        </p:blipFill>
        <p:spPr bwMode="auto">
          <a:xfrm>
            <a:off x="1043608" y="1870918"/>
            <a:ext cx="4648295" cy="348199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832754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7">
            <a:extLst>
              <a:ext uri="{FF2B5EF4-FFF2-40B4-BE49-F238E27FC236}">
                <a16:creationId xmlns="" xmlns:a16="http://schemas.microsoft.com/office/drawing/2014/main" id="{E56038D0-F1A8-4994-8416-ABD9AB7FD4B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12360" y="5712771"/>
            <a:ext cx="1062492" cy="812573"/>
          </a:xfrm>
          <a:prstGeom prst="rect">
            <a:avLst/>
          </a:prstGeom>
        </p:spPr>
      </p:pic>
      <p:sp>
        <p:nvSpPr>
          <p:cNvPr id="7" name="Title 1"/>
          <p:cNvSpPr txBox="1">
            <a:spLocks/>
          </p:cNvSpPr>
          <p:nvPr/>
        </p:nvSpPr>
        <p:spPr>
          <a:xfrm>
            <a:off x="1475656" y="579457"/>
            <a:ext cx="8229600" cy="1143000"/>
          </a:xfrm>
          <a:prstGeom prst="rect">
            <a:avLst/>
          </a:prstGeom>
        </p:spPr>
        <p:txBody>
          <a:bodyPr vert="horz" lIns="91440" tIns="45720" rIns="91440" bIns="45720" rtlCol="0"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s-MX" sz="3600" b="1" i="0" u="none" strike="noStrike" kern="1200" cap="none" spc="0" normalizeH="0" baseline="0" noProof="0" dirty="0">
                <a:ln>
                  <a:noFill/>
                </a:ln>
                <a:solidFill>
                  <a:srgbClr val="E75C01"/>
                </a:solidFill>
                <a:effectLst/>
                <a:uLnTx/>
                <a:uFillTx/>
                <a:latin typeface="Cambria Math" pitchFamily="18" charset="0"/>
                <a:ea typeface="Cambria Math" pitchFamily="18" charset="0"/>
                <a:cs typeface="+mj-cs"/>
              </a:rPr>
              <a:t>¿Qué  se ha dicho sobre esta virtud?</a:t>
            </a:r>
          </a:p>
        </p:txBody>
      </p:sp>
      <p:sp>
        <p:nvSpPr>
          <p:cNvPr id="10242" name="AutoShape 2" descr="la Madre Teresa de Calcuta es un ejemplo de caridad | gbroby98"/>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10244" name="AutoShape 4" descr="la Madre Teresa de Calcuta es un ejemplo de caridad | gbroby98"/>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pic>
        <p:nvPicPr>
          <p:cNvPr id="2" name="Picture 2" descr="Grandes frases de Don Bosco • Culturizando - Frases"/>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l="-6728"/>
          <a:stretch/>
        </p:blipFill>
        <p:spPr bwMode="auto">
          <a:xfrm>
            <a:off x="4572000" y="4005064"/>
            <a:ext cx="2551221" cy="2520280"/>
          </a:xfrm>
          <a:prstGeom prst="rect">
            <a:avLst/>
          </a:prstGeom>
          <a:ln>
            <a:noFill/>
          </a:ln>
          <a:effectLst>
            <a:outerShdw blurRad="292100" dist="139700" dir="2700000" algn="tl" rotWithShape="0">
              <a:srgbClr val="333333">
                <a:alpha val="65000"/>
              </a:srgbClr>
            </a:outerShdw>
          </a:effectLst>
        </p:spPr>
      </p:pic>
      <p:pic>
        <p:nvPicPr>
          <p:cNvPr id="12290" name="Picture 2" descr="30 frases de la Madre Teresa de Calcuta"/>
          <p:cNvPicPr>
            <a:picLocks noChangeAspect="1" noChangeArrowheads="1"/>
          </p:cNvPicPr>
          <p:nvPr/>
        </p:nvPicPr>
        <p:blipFill>
          <a:blip r:embed="rId5" cstate="email"/>
          <a:srcRect/>
          <a:stretch>
            <a:fillRect/>
          </a:stretch>
        </p:blipFill>
        <p:spPr bwMode="auto">
          <a:xfrm>
            <a:off x="3995936" y="1340768"/>
            <a:ext cx="4721834" cy="2520280"/>
          </a:xfrm>
          <a:prstGeom prst="rect">
            <a:avLst/>
          </a:prstGeom>
          <a:ln>
            <a:noFill/>
          </a:ln>
          <a:effectLst>
            <a:outerShdw blurRad="292100" dist="139700" dir="2700000" algn="tl" rotWithShape="0">
              <a:srgbClr val="333333">
                <a:alpha val="65000"/>
              </a:srgbClr>
            </a:outerShdw>
          </a:effectLst>
        </p:spPr>
      </p:pic>
      <p:pic>
        <p:nvPicPr>
          <p:cNvPr id="4" name="Imagen 3">
            <a:extLst>
              <a:ext uri="{FF2B5EF4-FFF2-40B4-BE49-F238E27FC236}">
                <a16:creationId xmlns="" xmlns:a16="http://schemas.microsoft.com/office/drawing/2014/main" id="{87EBE3D2-A33F-43D9-A853-E081EDFA7F5F}"/>
              </a:ext>
            </a:extLst>
          </p:cNvPr>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765429" y="1527993"/>
            <a:ext cx="2923160" cy="380201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832754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39552" y="5070403"/>
            <a:ext cx="8424936" cy="1181100"/>
          </a:xfrm>
        </p:spPr>
        <p:txBody>
          <a:bodyPr>
            <a:noAutofit/>
          </a:bodyPr>
          <a:lstStyle/>
          <a:p>
            <a:pPr algn="ctr">
              <a:buNone/>
            </a:pPr>
            <a:r>
              <a:rPr lang="es-MX" sz="2000" dirty="0">
                <a:solidFill>
                  <a:schemeClr val="accent3">
                    <a:lumMod val="75000"/>
                  </a:schemeClr>
                </a:solidFill>
                <a:latin typeface="Calibri" pitchFamily="34" charset="0"/>
              </a:rPr>
              <a:t>	</a:t>
            </a:r>
            <a:r>
              <a:rPr lang="es-MX" sz="2800" b="1" dirty="0">
                <a:solidFill>
                  <a:schemeClr val="accent3">
                    <a:lumMod val="75000"/>
                  </a:schemeClr>
                </a:solidFill>
                <a:latin typeface="Calibri" pitchFamily="34" charset="0"/>
              </a:rPr>
              <a:t>Ante nuestros ojos estos gestos pueden parecer insignificantes, pero a los ojos de Dios son eternos, porque </a:t>
            </a:r>
            <a:r>
              <a:rPr lang="es-MX" sz="2800" b="1" dirty="0">
                <a:solidFill>
                  <a:schemeClr val="accent1"/>
                </a:solidFill>
                <a:latin typeface="Calibri" pitchFamily="34" charset="0"/>
              </a:rPr>
              <a:t>el amor y la compasión son más fuertes que la muerte.  </a:t>
            </a:r>
            <a:r>
              <a:rPr lang="es-MX" sz="2000" b="1" dirty="0">
                <a:solidFill>
                  <a:schemeClr val="accent3">
                    <a:lumMod val="75000"/>
                  </a:schemeClr>
                </a:solidFill>
                <a:latin typeface="Calibri" pitchFamily="34" charset="0"/>
              </a:rPr>
              <a:t>(1/11/2015)</a:t>
            </a:r>
            <a:endParaRPr lang="es-ES" sz="2000" b="1" dirty="0">
              <a:solidFill>
                <a:schemeClr val="tx1"/>
              </a:solidFill>
            </a:endParaRPr>
          </a:p>
        </p:txBody>
      </p:sp>
      <p:pic>
        <p:nvPicPr>
          <p:cNvPr id="6" name="Picture 7">
            <a:extLst>
              <a:ext uri="{FF2B5EF4-FFF2-40B4-BE49-F238E27FC236}">
                <a16:creationId xmlns="" xmlns:a16="http://schemas.microsoft.com/office/drawing/2014/main" id="{E56038D0-F1A8-4994-8416-ABD9AB7FD4B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12360" y="188640"/>
            <a:ext cx="1062492" cy="812573"/>
          </a:xfrm>
          <a:prstGeom prst="rect">
            <a:avLst/>
          </a:prstGeom>
        </p:spPr>
      </p:pic>
      <p:sp>
        <p:nvSpPr>
          <p:cNvPr id="5" name="Title 1"/>
          <p:cNvSpPr txBox="1">
            <a:spLocks/>
          </p:cNvSpPr>
          <p:nvPr/>
        </p:nvSpPr>
        <p:spPr>
          <a:xfrm>
            <a:off x="1469471" y="594926"/>
            <a:ext cx="8229600" cy="1143000"/>
          </a:xfrm>
          <a:prstGeom prst="rect">
            <a:avLst/>
          </a:prstGeom>
        </p:spPr>
        <p:txBody>
          <a:bodyPr vert="horz" lIns="91440" tIns="45720" rIns="91440" bIns="45720" rtlCol="0"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s-MX" sz="3600" b="1" i="0" u="none" strike="noStrike" kern="1200" cap="none" spc="0" normalizeH="0" baseline="0" noProof="0" dirty="0">
                <a:ln>
                  <a:noFill/>
                </a:ln>
                <a:solidFill>
                  <a:srgbClr val="E75C01"/>
                </a:solidFill>
                <a:effectLst/>
                <a:uLnTx/>
                <a:uFillTx/>
                <a:latin typeface="Cambria Math" pitchFamily="18" charset="0"/>
                <a:ea typeface="Cambria Math" pitchFamily="18" charset="0"/>
                <a:cs typeface="+mj-cs"/>
              </a:rPr>
              <a:t>¿Qué dice el Papa?</a:t>
            </a:r>
          </a:p>
        </p:txBody>
      </p:sp>
      <p:pic>
        <p:nvPicPr>
          <p:cNvPr id="8196" name="Picture 4" descr="Mensajes del Papa Francisco | Education bienveillante, Éducation"/>
          <p:cNvPicPr>
            <a:picLocks noChangeAspect="1" noChangeArrowheads="1"/>
          </p:cNvPicPr>
          <p:nvPr/>
        </p:nvPicPr>
        <p:blipFill>
          <a:blip r:embed="rId4" cstate="email"/>
          <a:srcRect/>
          <a:stretch>
            <a:fillRect/>
          </a:stretch>
        </p:blipFill>
        <p:spPr bwMode="auto">
          <a:xfrm>
            <a:off x="895287" y="1611930"/>
            <a:ext cx="4533900" cy="3181350"/>
          </a:xfrm>
          <a:prstGeom prst="rect">
            <a:avLst/>
          </a:prstGeom>
          <a:ln>
            <a:noFill/>
          </a:ln>
          <a:effectLst>
            <a:outerShdw blurRad="292100" dist="139700" dir="2700000" algn="tl" rotWithShape="0">
              <a:srgbClr val="333333">
                <a:alpha val="65000"/>
              </a:srgbClr>
            </a:outerShdw>
          </a:effectLst>
        </p:spPr>
      </p:pic>
      <p:sp>
        <p:nvSpPr>
          <p:cNvPr id="2" name="Rectángulo 1">
            <a:extLst>
              <a:ext uri="{FF2B5EF4-FFF2-40B4-BE49-F238E27FC236}">
                <a16:creationId xmlns="" xmlns:a16="http://schemas.microsoft.com/office/drawing/2014/main" id="{1484752E-41CD-4D01-B603-55A1ECAD46C7}"/>
              </a:ext>
            </a:extLst>
          </p:cNvPr>
          <p:cNvSpPr/>
          <p:nvPr/>
        </p:nvSpPr>
        <p:spPr>
          <a:xfrm>
            <a:off x="5831632" y="1928080"/>
            <a:ext cx="3312368" cy="2677656"/>
          </a:xfrm>
          <a:prstGeom prst="rect">
            <a:avLst/>
          </a:prstGeom>
        </p:spPr>
        <p:txBody>
          <a:bodyPr wrap="square">
            <a:spAutoFit/>
          </a:bodyPr>
          <a:lstStyle/>
          <a:p>
            <a:pPr algn="ctr"/>
            <a:r>
              <a:rPr lang="es-MX" sz="2800" b="1" dirty="0">
                <a:solidFill>
                  <a:schemeClr val="accent3">
                    <a:lumMod val="75000"/>
                  </a:schemeClr>
                </a:solidFill>
                <a:latin typeface="Calibri" pitchFamily="34" charset="0"/>
              </a:rPr>
              <a:t>Un acto de ternura, una ayuda generosa, un tiempo dedicado a escuchar, una visita, una palabra buena, una sonrisa… </a:t>
            </a:r>
            <a:endParaRPr lang="es-MX" sz="2800" dirty="0"/>
          </a:p>
        </p:txBody>
      </p:sp>
    </p:spTree>
    <p:extLst>
      <p:ext uri="{BB962C8B-B14F-4D97-AF65-F5344CB8AC3E}">
        <p14:creationId xmlns:p14="http://schemas.microsoft.com/office/powerpoint/2010/main" val="8327545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7">
            <a:extLst>
              <a:ext uri="{FF2B5EF4-FFF2-40B4-BE49-F238E27FC236}">
                <a16:creationId xmlns="" xmlns:a16="http://schemas.microsoft.com/office/drawing/2014/main" id="{E56038D0-F1A8-4994-8416-ABD9AB7FD4B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12360" y="188640"/>
            <a:ext cx="1062492" cy="812573"/>
          </a:xfrm>
          <a:prstGeom prst="rect">
            <a:avLst/>
          </a:prstGeom>
        </p:spPr>
      </p:pic>
      <p:sp>
        <p:nvSpPr>
          <p:cNvPr id="7" name="Title 1"/>
          <p:cNvSpPr txBox="1">
            <a:spLocks/>
          </p:cNvSpPr>
          <p:nvPr/>
        </p:nvSpPr>
        <p:spPr>
          <a:xfrm>
            <a:off x="1259632" y="572828"/>
            <a:ext cx="8229600" cy="1143000"/>
          </a:xfrm>
          <a:prstGeom prst="rect">
            <a:avLst/>
          </a:prstGeom>
        </p:spPr>
        <p:txBody>
          <a:bodyPr vert="horz" lIns="91440" tIns="45720" rIns="91440" bIns="45720" rtlCol="0"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s-MX" sz="3600" b="1" i="0" u="none" strike="noStrike" kern="1200" cap="none" spc="0" normalizeH="0" baseline="0" noProof="0" dirty="0">
                <a:ln>
                  <a:noFill/>
                </a:ln>
                <a:solidFill>
                  <a:srgbClr val="E75C01"/>
                </a:solidFill>
                <a:effectLst/>
                <a:uLnTx/>
                <a:uFillTx/>
                <a:latin typeface="Cambria Math" pitchFamily="18" charset="0"/>
                <a:ea typeface="Cambria Math" pitchFamily="18" charset="0"/>
                <a:cs typeface="+mj-cs"/>
              </a:rPr>
              <a:t>   ¿Qué recomienda CEFAS? </a:t>
            </a:r>
          </a:p>
        </p:txBody>
      </p:sp>
      <p:pic>
        <p:nvPicPr>
          <p:cNvPr id="3074" name="Picture 2" descr="C:\Users\USER\OneDrive - MRC\CEFAS\CEFAS archivos\Org y prog\Convención 2019\CEFAS convención 2019\Varias muy buenas\IMG_0619.JPG"/>
          <p:cNvPicPr>
            <a:picLocks noChangeAspect="1" noChangeArrowheads="1"/>
          </p:cNvPicPr>
          <p:nvPr/>
        </p:nvPicPr>
        <p:blipFill>
          <a:blip r:embed="rId4" cstate="email"/>
          <a:srcRect/>
          <a:stretch>
            <a:fillRect/>
          </a:stretch>
        </p:blipFill>
        <p:spPr bwMode="auto">
          <a:xfrm>
            <a:off x="870749" y="1461526"/>
            <a:ext cx="4351491" cy="3263618"/>
          </a:xfrm>
          <a:prstGeom prst="rect">
            <a:avLst/>
          </a:prstGeom>
          <a:noFill/>
        </p:spPr>
      </p:pic>
      <p:sp>
        <p:nvSpPr>
          <p:cNvPr id="8" name="7 Rectángulo"/>
          <p:cNvSpPr/>
          <p:nvPr/>
        </p:nvSpPr>
        <p:spPr>
          <a:xfrm>
            <a:off x="930437" y="4790539"/>
            <a:ext cx="7944415" cy="1646605"/>
          </a:xfrm>
          <a:prstGeom prst="rect">
            <a:avLst/>
          </a:prstGeom>
        </p:spPr>
        <p:txBody>
          <a:bodyPr wrap="square">
            <a:spAutoFit/>
          </a:bodyPr>
          <a:lstStyle/>
          <a:p>
            <a:pPr algn="ctr"/>
            <a:endParaRPr lang="es-MX" sz="500" dirty="0"/>
          </a:p>
          <a:p>
            <a:pPr algn="ctr"/>
            <a:r>
              <a:rPr lang="es-MX" sz="2400" b="1" dirty="0">
                <a:solidFill>
                  <a:srgbClr val="643E25"/>
                </a:solidFill>
                <a:latin typeface="Calibri" pitchFamily="34" charset="0"/>
              </a:rPr>
              <a:t>Para lograrlo, tenemos que aceptar y agradecer que Dios nos ama, tal como somos. Y movidos por este amor, ser empáticos con los demás y dejar que nos toque la compasión, para ser misericordiosos con los demás.  </a:t>
            </a:r>
            <a:endParaRPr lang="es-MX" sz="2400" dirty="0">
              <a:solidFill>
                <a:srgbClr val="643E25"/>
              </a:solidFill>
              <a:latin typeface="Calibri" pitchFamily="34" charset="0"/>
            </a:endParaRPr>
          </a:p>
        </p:txBody>
      </p:sp>
      <p:sp>
        <p:nvSpPr>
          <p:cNvPr id="2" name="Rectángulo 1">
            <a:extLst>
              <a:ext uri="{FF2B5EF4-FFF2-40B4-BE49-F238E27FC236}">
                <a16:creationId xmlns="" xmlns:a16="http://schemas.microsoft.com/office/drawing/2014/main" id="{2EF14C21-D490-4052-A4E3-879FC41C7574}"/>
              </a:ext>
            </a:extLst>
          </p:cNvPr>
          <p:cNvSpPr/>
          <p:nvPr/>
        </p:nvSpPr>
        <p:spPr>
          <a:xfrm>
            <a:off x="5284796" y="1601500"/>
            <a:ext cx="3590056" cy="3108543"/>
          </a:xfrm>
          <a:prstGeom prst="rect">
            <a:avLst/>
          </a:prstGeom>
        </p:spPr>
        <p:txBody>
          <a:bodyPr wrap="square">
            <a:spAutoFit/>
          </a:bodyPr>
          <a:lstStyle/>
          <a:p>
            <a:pPr algn="ctr"/>
            <a:r>
              <a:rPr lang="es-MX" sz="2800" b="1" dirty="0">
                <a:solidFill>
                  <a:srgbClr val="643E25"/>
                </a:solidFill>
                <a:latin typeface="Calibri" pitchFamily="34" charset="0"/>
              </a:rPr>
              <a:t>Transmitir a otros el amor que Cristo nos tiene es nuestra misión que se       fundamenta en el servicio humilde a los demás. </a:t>
            </a:r>
            <a:endParaRPr lang="es-MX" sz="2800" dirty="0"/>
          </a:p>
        </p:txBody>
      </p:sp>
    </p:spTree>
    <p:extLst>
      <p:ext uri="{BB962C8B-B14F-4D97-AF65-F5344CB8AC3E}">
        <p14:creationId xmlns:p14="http://schemas.microsoft.com/office/powerpoint/2010/main" val="832754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7">
            <a:extLst>
              <a:ext uri="{FF2B5EF4-FFF2-40B4-BE49-F238E27FC236}">
                <a16:creationId xmlns="" xmlns:a16="http://schemas.microsoft.com/office/drawing/2014/main" id="{E56038D0-F1A8-4994-8416-ABD9AB7FD4B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84368" y="0"/>
            <a:ext cx="1062492" cy="812573"/>
          </a:xfrm>
          <a:prstGeom prst="rect">
            <a:avLst/>
          </a:prstGeom>
        </p:spPr>
      </p:pic>
      <p:sp>
        <p:nvSpPr>
          <p:cNvPr id="5" name="Title 1"/>
          <p:cNvSpPr txBox="1">
            <a:spLocks/>
          </p:cNvSpPr>
          <p:nvPr/>
        </p:nvSpPr>
        <p:spPr>
          <a:xfrm>
            <a:off x="1475656" y="549255"/>
            <a:ext cx="8229600" cy="1143000"/>
          </a:xfrm>
          <a:prstGeom prst="rect">
            <a:avLst/>
          </a:prstGeom>
        </p:spPr>
        <p:txBody>
          <a:bodyPr vert="horz" lIns="91440" tIns="45720" rIns="91440" bIns="45720" rtlCol="0"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lang="es-MX" sz="3600" b="1" dirty="0">
                <a:solidFill>
                  <a:srgbClr val="E75C01"/>
                </a:solidFill>
                <a:latin typeface="Cambria Math" pitchFamily="18" charset="0"/>
                <a:ea typeface="Cambria Math" pitchFamily="18" charset="0"/>
                <a:cs typeface="+mj-cs"/>
              </a:rPr>
              <a:t>Siempre ayuda hacer un balance.</a:t>
            </a:r>
            <a:endParaRPr kumimoji="0" lang="es-MX" sz="3600" b="1" i="0" u="none" strike="noStrike" kern="1200" cap="none" spc="0" normalizeH="0" baseline="0" noProof="0" dirty="0">
              <a:ln>
                <a:noFill/>
              </a:ln>
              <a:solidFill>
                <a:srgbClr val="E75C01"/>
              </a:solidFill>
              <a:effectLst/>
              <a:uLnTx/>
              <a:uFillTx/>
              <a:latin typeface="Cambria Math" pitchFamily="18" charset="0"/>
              <a:ea typeface="Cambria Math" pitchFamily="18" charset="0"/>
              <a:cs typeface="+mj-cs"/>
            </a:endParaRPr>
          </a:p>
        </p:txBody>
      </p:sp>
      <p:sp>
        <p:nvSpPr>
          <p:cNvPr id="8" name="7 Rectángulo"/>
          <p:cNvSpPr/>
          <p:nvPr/>
        </p:nvSpPr>
        <p:spPr>
          <a:xfrm>
            <a:off x="478614" y="1412776"/>
            <a:ext cx="8665385" cy="5232202"/>
          </a:xfrm>
          <a:prstGeom prst="rect">
            <a:avLst/>
          </a:prstGeom>
        </p:spPr>
        <p:txBody>
          <a:bodyPr wrap="square">
            <a:spAutoFit/>
          </a:bodyPr>
          <a:lstStyle/>
          <a:p>
            <a:pPr marL="342900" indent="-342900">
              <a:buClr>
                <a:srgbClr val="E75C01"/>
              </a:buClr>
              <a:buFont typeface="Wingdings" panose="05000000000000000000" pitchFamily="2" charset="2"/>
              <a:buChar char="ü"/>
            </a:pPr>
            <a:r>
              <a:rPr lang="es-MX" sz="2600" dirty="0">
                <a:solidFill>
                  <a:srgbClr val="643E25"/>
                </a:solidFill>
                <a:latin typeface="Calibri" pitchFamily="34" charset="0"/>
              </a:rPr>
              <a:t>El Evangelio presenta muchas situaciones en las que Cristo es empático, se compadece con los que sufren, con los necesitados de ayuda material o espiritual, nunca pasa de largo. ¿Cómo es tu actitud con los demás? ¿Sabes detenerte para consolar y ayudar a quien lo necesita? ¿Te esfuerzas por imitar la actitud misericordiosa de Cristo, el Buen Pastor? </a:t>
            </a:r>
          </a:p>
          <a:p>
            <a:pPr>
              <a:buClr>
                <a:srgbClr val="E75C01"/>
              </a:buClr>
            </a:pPr>
            <a:endParaRPr lang="es-ES_tradnl" sz="1100" dirty="0">
              <a:solidFill>
                <a:srgbClr val="643E25"/>
              </a:solidFill>
              <a:latin typeface="Calibri" pitchFamily="34" charset="0"/>
            </a:endParaRPr>
          </a:p>
          <a:p>
            <a:pPr marL="457200" indent="-14288" defTabSz="722313">
              <a:buClr>
                <a:srgbClr val="E75C01"/>
              </a:buClr>
              <a:buFont typeface="Wingdings" panose="05000000000000000000" pitchFamily="2" charset="2"/>
              <a:buChar char="ü"/>
              <a:tabLst>
                <a:tab pos="722313" algn="l"/>
              </a:tabLst>
            </a:pPr>
            <a:r>
              <a:rPr lang="es-ES_tradnl" sz="2600" dirty="0">
                <a:solidFill>
                  <a:srgbClr val="643E25"/>
                </a:solidFill>
                <a:latin typeface="Calibri" pitchFamily="34" charset="0"/>
              </a:rPr>
              <a:t> ¿Te interesa solidarizarte con el dolor de los demás o   </a:t>
            </a:r>
          </a:p>
          <a:p>
            <a:pPr>
              <a:buClr>
                <a:srgbClr val="E75C01"/>
              </a:buClr>
            </a:pPr>
            <a:r>
              <a:rPr lang="es-ES_tradnl" sz="2600" dirty="0">
                <a:solidFill>
                  <a:srgbClr val="643E25"/>
                </a:solidFill>
                <a:latin typeface="Calibri" pitchFamily="34" charset="0"/>
              </a:rPr>
              <a:t>          prefieres ser indiferente para no involucrarte?  ¿Por qué?</a:t>
            </a:r>
          </a:p>
          <a:p>
            <a:pPr marL="342900" indent="-342900">
              <a:buClr>
                <a:srgbClr val="E75C01"/>
              </a:buClr>
              <a:buFont typeface="Wingdings" panose="05000000000000000000" pitchFamily="2" charset="2"/>
              <a:buChar char="ü"/>
            </a:pPr>
            <a:endParaRPr lang="es-ES_tradnl" sz="1100" dirty="0">
              <a:solidFill>
                <a:srgbClr val="643E25"/>
              </a:solidFill>
              <a:latin typeface="Calibri" pitchFamily="34" charset="0"/>
            </a:endParaRPr>
          </a:p>
          <a:p>
            <a:pPr marL="800100" lvl="1" indent="-342900">
              <a:buClr>
                <a:srgbClr val="E75C01"/>
              </a:buClr>
              <a:buFont typeface="Wingdings" panose="05000000000000000000" pitchFamily="2" charset="2"/>
              <a:buChar char="ü"/>
            </a:pPr>
            <a:r>
              <a:rPr lang="es-ES_tradnl" sz="2600" dirty="0">
                <a:solidFill>
                  <a:srgbClr val="643E25"/>
                </a:solidFill>
                <a:latin typeface="Calibri" pitchFamily="34" charset="0"/>
              </a:rPr>
              <a:t>En la empatía existe una correlación entre el sentir el sufrimiento ajeno, comprenderlo, compartirlo y la acción intentando aliviarlo, ¿son éstos tus sentimientos?</a:t>
            </a:r>
          </a:p>
          <a:p>
            <a:pPr marL="342900" indent="-342900">
              <a:buClr>
                <a:srgbClr val="E75C01"/>
              </a:buClr>
              <a:buFont typeface="Wingdings" panose="05000000000000000000" pitchFamily="2" charset="2"/>
              <a:buChar char="ü"/>
            </a:pPr>
            <a:endParaRPr lang="es-MX" sz="2600" dirty="0">
              <a:solidFill>
                <a:srgbClr val="643E25"/>
              </a:solidFill>
              <a:latin typeface="Calibri" pitchFamily="34" charset="0"/>
            </a:endParaRPr>
          </a:p>
        </p:txBody>
      </p:sp>
    </p:spTree>
    <p:extLst>
      <p:ext uri="{BB962C8B-B14F-4D97-AF65-F5344CB8AC3E}">
        <p14:creationId xmlns:p14="http://schemas.microsoft.com/office/powerpoint/2010/main" val="832754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619672" y="625224"/>
            <a:ext cx="8229600" cy="1143000"/>
          </a:xfrm>
          <a:prstGeom prst="rect">
            <a:avLst/>
          </a:prstGeom>
        </p:spPr>
        <p:txBody>
          <a:bodyPr vert="horz" lIns="91440" tIns="45720" rIns="91440" bIns="45720" rtlCol="0"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lang="es-MX" sz="4400" b="1" dirty="0">
                <a:solidFill>
                  <a:srgbClr val="E75C01"/>
                </a:solidFill>
                <a:latin typeface="Cambria Math" pitchFamily="18" charset="0"/>
                <a:ea typeface="Cambria Math" pitchFamily="18" charset="0"/>
                <a:cs typeface="+mj-cs"/>
              </a:rPr>
              <a:t>Oración</a:t>
            </a:r>
            <a:endParaRPr kumimoji="0" lang="es-MX" sz="4400" b="1" i="0" u="none" strike="noStrike" kern="1200" cap="none" spc="0" normalizeH="0" baseline="0" noProof="0" dirty="0">
              <a:ln>
                <a:noFill/>
              </a:ln>
              <a:solidFill>
                <a:srgbClr val="E75C01"/>
              </a:solidFill>
              <a:effectLst/>
              <a:uLnTx/>
              <a:uFillTx/>
              <a:latin typeface="Cambria Math" pitchFamily="18" charset="0"/>
              <a:ea typeface="Cambria Math" pitchFamily="18" charset="0"/>
              <a:cs typeface="+mj-cs"/>
            </a:endParaRPr>
          </a:p>
        </p:txBody>
      </p:sp>
      <p:sp>
        <p:nvSpPr>
          <p:cNvPr id="3" name="2 Rectángulo"/>
          <p:cNvSpPr/>
          <p:nvPr/>
        </p:nvSpPr>
        <p:spPr>
          <a:xfrm>
            <a:off x="802442" y="1395191"/>
            <a:ext cx="8229600" cy="4524315"/>
          </a:xfrm>
          <a:prstGeom prst="rect">
            <a:avLst/>
          </a:prstGeom>
        </p:spPr>
        <p:txBody>
          <a:bodyPr wrap="square">
            <a:spAutoFit/>
          </a:bodyPr>
          <a:lstStyle/>
          <a:p>
            <a:pPr algn="ctr"/>
            <a:r>
              <a:rPr lang="es-MX" sz="2800" dirty="0">
                <a:solidFill>
                  <a:schemeClr val="accent3">
                    <a:lumMod val="75000"/>
                  </a:schemeClr>
                </a:solidFill>
                <a:latin typeface="Calibri" pitchFamily="34" charset="0"/>
              </a:rPr>
              <a:t>«</a:t>
            </a:r>
            <a:r>
              <a:rPr lang="es-MX" sz="2800" dirty="0">
                <a:solidFill>
                  <a:srgbClr val="643E25"/>
                </a:solidFill>
                <a:latin typeface="Calibri" pitchFamily="34" charset="0"/>
              </a:rPr>
              <a:t>Para tener un corazón compasivo hay que ponerse en camino, salir de casa y tener los ojos y el corazón abierto a los demás, </a:t>
            </a:r>
            <a:endParaRPr lang="es-MX" sz="2400" dirty="0">
              <a:solidFill>
                <a:srgbClr val="643E25"/>
              </a:solidFill>
              <a:latin typeface="Calibri" pitchFamily="34" charset="0"/>
            </a:endParaRPr>
          </a:p>
          <a:p>
            <a:pPr algn="ctr"/>
            <a:r>
              <a:rPr lang="es-MX" sz="2800" dirty="0">
                <a:solidFill>
                  <a:srgbClr val="643E25"/>
                </a:solidFill>
                <a:latin typeface="Calibri" pitchFamily="34" charset="0"/>
              </a:rPr>
              <a:t>no por lástima, sino buscando </a:t>
            </a:r>
            <a:r>
              <a:rPr lang="es-MX" sz="2800" dirty="0">
                <a:solidFill>
                  <a:schemeClr val="accent1"/>
                </a:solidFill>
                <a:latin typeface="Calibri" pitchFamily="34" charset="0"/>
              </a:rPr>
              <a:t>padecer-con</a:t>
            </a:r>
            <a:r>
              <a:rPr lang="es-MX" sz="2800" dirty="0">
                <a:solidFill>
                  <a:srgbClr val="643E25"/>
                </a:solidFill>
                <a:latin typeface="Calibri" pitchFamily="34" charset="0"/>
              </a:rPr>
              <a:t>,                                   para liberar; nos lleva a </a:t>
            </a:r>
            <a:r>
              <a:rPr lang="es-MX" sz="2800" dirty="0">
                <a:solidFill>
                  <a:schemeClr val="accent1"/>
                </a:solidFill>
                <a:latin typeface="Calibri" pitchFamily="34" charset="0"/>
              </a:rPr>
              <a:t>involucrarnos</a:t>
            </a:r>
            <a:r>
              <a:rPr lang="es-MX" sz="2800" dirty="0">
                <a:solidFill>
                  <a:srgbClr val="643E25"/>
                </a:solidFill>
                <a:latin typeface="Calibri" pitchFamily="34" charset="0"/>
              </a:rPr>
              <a:t>, para </a:t>
            </a:r>
            <a:r>
              <a:rPr lang="es-MX" sz="2800" dirty="0">
                <a:solidFill>
                  <a:schemeClr val="accent1"/>
                </a:solidFill>
                <a:latin typeface="Calibri" pitchFamily="34" charset="0"/>
              </a:rPr>
              <a:t>servir</a:t>
            </a:r>
            <a:r>
              <a:rPr lang="es-MX" sz="2800" dirty="0">
                <a:solidFill>
                  <a:srgbClr val="643E25"/>
                </a:solidFill>
                <a:latin typeface="Calibri" pitchFamily="34" charset="0"/>
              </a:rPr>
              <a:t>, en la vida de los demás, para </a:t>
            </a:r>
            <a:r>
              <a:rPr lang="es-MX" sz="2800" dirty="0">
                <a:solidFill>
                  <a:schemeClr val="accent1"/>
                </a:solidFill>
                <a:latin typeface="Calibri" pitchFamily="34" charset="0"/>
              </a:rPr>
              <a:t>compartir </a:t>
            </a:r>
            <a:r>
              <a:rPr lang="es-MX" sz="2800" dirty="0">
                <a:solidFill>
                  <a:srgbClr val="643E25"/>
                </a:solidFill>
                <a:latin typeface="Calibri" pitchFamily="34" charset="0"/>
              </a:rPr>
              <a:t>sus gozos y alegrías, </a:t>
            </a:r>
          </a:p>
          <a:p>
            <a:pPr algn="ctr"/>
            <a:r>
              <a:rPr lang="es-MX" sz="2800" dirty="0">
                <a:solidFill>
                  <a:srgbClr val="643E25"/>
                </a:solidFill>
                <a:latin typeface="Calibri" pitchFamily="34" charset="0"/>
              </a:rPr>
              <a:t>esperanzas y frustraciones</a:t>
            </a:r>
            <a:r>
              <a:rPr lang="es-MX" sz="2000" dirty="0">
                <a:solidFill>
                  <a:srgbClr val="643E25"/>
                </a:solidFill>
              </a:rPr>
              <a:t>».</a:t>
            </a:r>
          </a:p>
          <a:p>
            <a:pPr algn="ctr"/>
            <a:endParaRPr lang="es-MX" sz="2000" dirty="0">
              <a:solidFill>
                <a:schemeClr val="accent3">
                  <a:lumMod val="75000"/>
                </a:schemeClr>
              </a:solidFill>
              <a:latin typeface="Calibri" pitchFamily="34" charset="0"/>
            </a:endParaRPr>
          </a:p>
          <a:p>
            <a:endParaRPr lang="es-MX" dirty="0">
              <a:solidFill>
                <a:schemeClr val="accent3">
                  <a:lumMod val="75000"/>
                </a:schemeClr>
              </a:solidFill>
            </a:endParaRPr>
          </a:p>
          <a:p>
            <a:endParaRPr lang="es-MX" dirty="0"/>
          </a:p>
          <a:p>
            <a:endParaRPr lang="es-MX" dirty="0"/>
          </a:p>
          <a:p>
            <a:endParaRPr lang="es-MX" dirty="0"/>
          </a:p>
        </p:txBody>
      </p:sp>
      <p:pic>
        <p:nvPicPr>
          <p:cNvPr id="4" name="Picture 7">
            <a:extLst>
              <a:ext uri="{FF2B5EF4-FFF2-40B4-BE49-F238E27FC236}">
                <a16:creationId xmlns="" xmlns:a16="http://schemas.microsoft.com/office/drawing/2014/main" id="{E56038D0-F1A8-4994-8416-ABD9AB7FD4B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12360" y="230697"/>
            <a:ext cx="1062492" cy="812573"/>
          </a:xfrm>
          <a:prstGeom prst="rect">
            <a:avLst/>
          </a:prstGeom>
        </p:spPr>
      </p:pic>
      <p:pic>
        <p:nvPicPr>
          <p:cNvPr id="6" name="Imagen 5">
            <a:extLst>
              <a:ext uri="{FF2B5EF4-FFF2-40B4-BE49-F238E27FC236}">
                <a16:creationId xmlns="" xmlns:a16="http://schemas.microsoft.com/office/drawing/2014/main" id="{B484FC3F-8BF1-4059-8521-71DCE1BCB77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748649" y="4509120"/>
            <a:ext cx="4337186" cy="2168593"/>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566471" y="557077"/>
            <a:ext cx="8229600" cy="1143000"/>
          </a:xfrm>
        </p:spPr>
        <p:txBody>
          <a:bodyPr/>
          <a:lstStyle/>
          <a:p>
            <a:pPr>
              <a:defRPr/>
            </a:pPr>
            <a:r>
              <a:rPr lang="es-MX" b="1" dirty="0">
                <a:solidFill>
                  <a:srgbClr val="E75C01"/>
                </a:solidFill>
                <a:latin typeface="Cambria Math" pitchFamily="18" charset="0"/>
                <a:ea typeface="Cambria Math" pitchFamily="18" charset="0"/>
                <a:cs typeface="Times New Roman" pitchFamily="18" charset="0"/>
              </a:rPr>
              <a:t>¿Qué es la empatía?</a:t>
            </a:r>
          </a:p>
        </p:txBody>
      </p:sp>
      <p:sp>
        <p:nvSpPr>
          <p:cNvPr id="5" name="4 Rectángulo"/>
          <p:cNvSpPr/>
          <p:nvPr/>
        </p:nvSpPr>
        <p:spPr>
          <a:xfrm>
            <a:off x="5028172" y="1560985"/>
            <a:ext cx="4115828" cy="3693319"/>
          </a:xfrm>
          <a:prstGeom prst="rect">
            <a:avLst/>
          </a:prstGeom>
        </p:spPr>
        <p:txBody>
          <a:bodyPr wrap="square">
            <a:spAutoFit/>
          </a:bodyPr>
          <a:lstStyle/>
          <a:p>
            <a:pPr marL="457200" indent="-457200" fontAlgn="auto">
              <a:spcBef>
                <a:spcPts val="0"/>
              </a:spcBef>
              <a:spcAft>
                <a:spcPts val="0"/>
              </a:spcAft>
              <a:buClr>
                <a:srgbClr val="E75C01"/>
              </a:buClr>
              <a:buFont typeface="Wingdings" panose="05000000000000000000" pitchFamily="2" charset="2"/>
              <a:buChar char="ü"/>
            </a:pPr>
            <a:r>
              <a:rPr lang="es-MX" sz="2600" b="1" dirty="0">
                <a:solidFill>
                  <a:schemeClr val="accent1">
                    <a:lumMod val="50000"/>
                  </a:schemeClr>
                </a:solidFill>
                <a:latin typeface="Calibri Light" pitchFamily="34" charset="0"/>
              </a:rPr>
              <a:t>La capacidad de </a:t>
            </a:r>
            <a:r>
              <a:rPr lang="es-MX" sz="2600" b="1" dirty="0">
                <a:solidFill>
                  <a:srgbClr val="643E25"/>
                </a:solidFill>
                <a:latin typeface="Calibri Light" pitchFamily="34" charset="0"/>
              </a:rPr>
              <a:t>ponerse en el lugar de los demás.</a:t>
            </a:r>
          </a:p>
          <a:p>
            <a:pPr marL="457200" indent="-457200" fontAlgn="auto">
              <a:spcBef>
                <a:spcPts val="0"/>
              </a:spcBef>
              <a:spcAft>
                <a:spcPts val="0"/>
              </a:spcAft>
              <a:buClr>
                <a:srgbClr val="E75C01"/>
              </a:buClr>
              <a:buFont typeface="Wingdings" panose="05000000000000000000" pitchFamily="2" charset="2"/>
              <a:buChar char="ü"/>
            </a:pPr>
            <a:endParaRPr lang="es-MX" sz="1200" b="1" dirty="0">
              <a:solidFill>
                <a:srgbClr val="643E25"/>
              </a:solidFill>
              <a:latin typeface="Calibri Light" pitchFamily="34" charset="0"/>
            </a:endParaRPr>
          </a:p>
          <a:p>
            <a:pPr marL="457200" indent="-457200" fontAlgn="auto">
              <a:spcBef>
                <a:spcPts val="0"/>
              </a:spcBef>
              <a:spcAft>
                <a:spcPts val="0"/>
              </a:spcAft>
              <a:buClr>
                <a:srgbClr val="E75C01"/>
              </a:buClr>
              <a:buFont typeface="Wingdings" panose="05000000000000000000" pitchFamily="2" charset="2"/>
              <a:buChar char="ü"/>
            </a:pPr>
            <a:r>
              <a:rPr lang="es-MX" sz="2600" b="1" dirty="0">
                <a:solidFill>
                  <a:srgbClr val="643E25"/>
                </a:solidFill>
                <a:latin typeface="Calibri Light" pitchFamily="34" charset="0"/>
              </a:rPr>
              <a:t>El buscar comprender lo que sucede en la vida de los demás, en su interior.</a:t>
            </a:r>
          </a:p>
          <a:p>
            <a:pPr marL="457200" indent="-457200" fontAlgn="auto">
              <a:spcBef>
                <a:spcPts val="0"/>
              </a:spcBef>
              <a:spcAft>
                <a:spcPts val="0"/>
              </a:spcAft>
              <a:buClr>
                <a:srgbClr val="E75C01"/>
              </a:buClr>
              <a:buFont typeface="Wingdings" panose="05000000000000000000" pitchFamily="2" charset="2"/>
              <a:buChar char="ü"/>
            </a:pPr>
            <a:endParaRPr lang="es-MX" sz="1200" b="1" dirty="0">
              <a:solidFill>
                <a:srgbClr val="643E25"/>
              </a:solidFill>
              <a:latin typeface="Calibri Light" pitchFamily="34" charset="0"/>
            </a:endParaRPr>
          </a:p>
          <a:p>
            <a:pPr marL="457200" indent="-457200" fontAlgn="auto">
              <a:spcBef>
                <a:spcPts val="0"/>
              </a:spcBef>
              <a:spcAft>
                <a:spcPts val="0"/>
              </a:spcAft>
              <a:buClr>
                <a:srgbClr val="E75C01"/>
              </a:buClr>
              <a:buFont typeface="Wingdings" panose="05000000000000000000" pitchFamily="2" charset="2"/>
              <a:buChar char="ü"/>
            </a:pPr>
            <a:r>
              <a:rPr lang="es-MX" sz="2600" b="1" dirty="0">
                <a:solidFill>
                  <a:schemeClr val="accent1">
                    <a:lumMod val="50000"/>
                  </a:schemeClr>
                </a:solidFill>
                <a:latin typeface="Calibri Light" pitchFamily="34" charset="0"/>
              </a:rPr>
              <a:t>Esa finura para percibir el dolor ajeno</a:t>
            </a:r>
            <a:r>
              <a:rPr lang="es-MX" sz="2600" b="1" dirty="0">
                <a:solidFill>
                  <a:srgbClr val="643E25"/>
                </a:solidFill>
                <a:latin typeface="Calibri Light" pitchFamily="34" charset="0"/>
              </a:rPr>
              <a:t>.  </a:t>
            </a:r>
            <a:r>
              <a:rPr lang="es-MX" sz="2800" dirty="0">
                <a:solidFill>
                  <a:srgbClr val="643E25"/>
                </a:solidFill>
                <a:latin typeface="Calibri Light" pitchFamily="34" charset="0"/>
              </a:rPr>
              <a:t/>
            </a:r>
            <a:br>
              <a:rPr lang="es-MX" sz="2800" dirty="0">
                <a:solidFill>
                  <a:srgbClr val="643E25"/>
                </a:solidFill>
                <a:latin typeface="Calibri Light" pitchFamily="34" charset="0"/>
              </a:rPr>
            </a:br>
            <a:endParaRPr lang="es-MX" sz="2800" dirty="0">
              <a:solidFill>
                <a:srgbClr val="643E25"/>
              </a:solidFill>
              <a:latin typeface="Calibri Light" pitchFamily="34" charset="0"/>
            </a:endParaRPr>
          </a:p>
        </p:txBody>
      </p:sp>
      <p:pic>
        <p:nvPicPr>
          <p:cNvPr id="7" name="Picture 7">
            <a:extLst>
              <a:ext uri="{FF2B5EF4-FFF2-40B4-BE49-F238E27FC236}">
                <a16:creationId xmlns="" xmlns:a16="http://schemas.microsoft.com/office/drawing/2014/main" id="{E56038D0-F1A8-4994-8416-ABD9AB7FD4B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668344" y="5805264"/>
            <a:ext cx="1062492" cy="812573"/>
          </a:xfrm>
          <a:prstGeom prst="rect">
            <a:avLst/>
          </a:prstGeom>
        </p:spPr>
      </p:pic>
      <p:sp>
        <p:nvSpPr>
          <p:cNvPr id="25601" name="Rectangle 1"/>
          <p:cNvSpPr>
            <a:spLocks noChangeArrowheads="1"/>
          </p:cNvSpPr>
          <p:nvPr/>
        </p:nvSpPr>
        <p:spPr bwMode="auto">
          <a:xfrm>
            <a:off x="525661" y="5243434"/>
            <a:ext cx="7488831"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lang="es-MX" sz="2800" b="1" dirty="0">
                <a:solidFill>
                  <a:schemeClr val="accent3">
                    <a:lumMod val="75000"/>
                  </a:schemeClr>
                </a:solidFill>
                <a:latin typeface="Calibri" pitchFamily="34" charset="0"/>
                <a:ea typeface="Times New Roman" pitchFamily="18" charset="0"/>
                <a:cs typeface="Arial" pitchFamily="34" charset="0"/>
              </a:rPr>
              <a:t>Aprendemos de Cristo</a:t>
            </a:r>
          </a:p>
          <a:p>
            <a:pPr lvl="0" algn="ctr" fontAlgn="base">
              <a:spcBef>
                <a:spcPct val="0"/>
              </a:spcBef>
              <a:spcAft>
                <a:spcPct val="0"/>
              </a:spcAft>
            </a:pPr>
            <a:r>
              <a:rPr lang="es-MX" sz="2800" b="1" dirty="0">
                <a:solidFill>
                  <a:schemeClr val="accent3">
                    <a:lumMod val="75000"/>
                  </a:schemeClr>
                </a:solidFill>
                <a:latin typeface="Calibri" pitchFamily="34" charset="0"/>
                <a:ea typeface="Times New Roman" pitchFamily="18" charset="0"/>
                <a:cs typeface="Arial" pitchFamily="34" charset="0"/>
              </a:rPr>
              <a:t> a interesarnos por quienes nos rodean.</a:t>
            </a:r>
            <a:endParaRPr kumimoji="0" lang="es-MX" sz="2800" b="1" i="0" u="none" strike="noStrike" cap="none" normalizeH="0" dirty="0">
              <a:ln>
                <a:noFill/>
              </a:ln>
              <a:solidFill>
                <a:schemeClr val="accent3">
                  <a:lumMod val="75000"/>
                </a:schemeClr>
              </a:solidFill>
              <a:effectLst/>
              <a:latin typeface="Calibri" pitchFamily="34" charset="0"/>
              <a:cs typeface="Arial" pitchFamily="34" charset="0"/>
            </a:endParaRPr>
          </a:p>
        </p:txBody>
      </p:sp>
      <p:pic>
        <p:nvPicPr>
          <p:cNvPr id="30722" name="Picture 2" descr="Educación emocional: Actividades para desarrollar la empatía"/>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539552" y="1573926"/>
            <a:ext cx="4344604" cy="324802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031798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5601"/>
                                        </p:tgtEl>
                                        <p:attrNameLst>
                                          <p:attrName>style.visibility</p:attrName>
                                        </p:attrNameLst>
                                      </p:cBhvr>
                                      <p:to>
                                        <p:strVal val="visible"/>
                                      </p:to>
                                    </p:set>
                                    <p:animEffect transition="in" filter="barn(inVertical)">
                                      <p:cBhvr>
                                        <p:cTn id="7" dur="500"/>
                                        <p:tgtEl>
                                          <p:spTgt spid="256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64088" y="1937173"/>
            <a:ext cx="3384376" cy="2677656"/>
          </a:xfrm>
          <a:prstGeom prst="rect">
            <a:avLst/>
          </a:prstGeom>
          <a:noFill/>
        </p:spPr>
        <p:txBody>
          <a:bodyPr wrap="square">
            <a:spAutoFit/>
          </a:bodyPr>
          <a:lstStyle/>
          <a:p>
            <a:pPr algn="ctr"/>
            <a:r>
              <a:rPr lang="es-MX" sz="2800" b="1" dirty="0">
                <a:solidFill>
                  <a:schemeClr val="accent3">
                    <a:lumMod val="75000"/>
                  </a:schemeClr>
                </a:solidFill>
                <a:latin typeface="Calibri" pitchFamily="34" charset="0"/>
              </a:rPr>
              <a:t>La empatía no es solo tratar de entender lo que siente el </a:t>
            </a:r>
            <a:r>
              <a:rPr lang="es-MX" sz="2800" b="1" dirty="0" smtClean="0">
                <a:solidFill>
                  <a:schemeClr val="accent3">
                    <a:lumMod val="75000"/>
                  </a:schemeClr>
                </a:solidFill>
                <a:latin typeface="Calibri" pitchFamily="34" charset="0"/>
              </a:rPr>
              <a:t>otro, </a:t>
            </a:r>
          </a:p>
          <a:p>
            <a:pPr algn="ctr"/>
            <a:r>
              <a:rPr lang="es-MX" sz="2800" b="1" dirty="0" smtClean="0">
                <a:solidFill>
                  <a:schemeClr val="accent3">
                    <a:lumMod val="75000"/>
                  </a:schemeClr>
                </a:solidFill>
                <a:latin typeface="Calibri" pitchFamily="34" charset="0"/>
              </a:rPr>
              <a:t>sino</a:t>
            </a:r>
            <a:r>
              <a:rPr lang="es-MX" sz="2800" b="1" dirty="0">
                <a:solidFill>
                  <a:schemeClr val="accent3">
                    <a:lumMod val="75000"/>
                  </a:schemeClr>
                </a:solidFill>
                <a:latin typeface="Calibri" pitchFamily="34" charset="0"/>
              </a:rPr>
              <a:t>, además</a:t>
            </a:r>
            <a:r>
              <a:rPr lang="es-MX" sz="2800" b="1" dirty="0" smtClean="0">
                <a:solidFill>
                  <a:schemeClr val="accent3">
                    <a:lumMod val="75000"/>
                  </a:schemeClr>
                </a:solidFill>
                <a:latin typeface="Calibri" pitchFamily="34" charset="0"/>
              </a:rPr>
              <a:t>, </a:t>
            </a:r>
            <a:r>
              <a:rPr lang="es-MX" sz="2800" b="1" dirty="0" smtClean="0">
                <a:solidFill>
                  <a:schemeClr val="accent3">
                    <a:lumMod val="75000"/>
                  </a:schemeClr>
                </a:solidFill>
                <a:highlight>
                  <a:srgbClr val="FFFF00"/>
                </a:highlight>
                <a:latin typeface="Calibri" pitchFamily="34" charset="0"/>
              </a:rPr>
              <a:t> </a:t>
            </a:r>
            <a:endParaRPr lang="es-MX" sz="2800" b="1" dirty="0">
              <a:solidFill>
                <a:schemeClr val="accent3">
                  <a:lumMod val="75000"/>
                </a:schemeClr>
              </a:solidFill>
              <a:highlight>
                <a:srgbClr val="FFFF00"/>
              </a:highlight>
              <a:latin typeface="Calibri" pitchFamily="34" charset="0"/>
            </a:endParaRPr>
          </a:p>
          <a:p>
            <a:pPr algn="ctr"/>
            <a:r>
              <a:rPr lang="es-MX" sz="2800" b="1" dirty="0">
                <a:solidFill>
                  <a:schemeClr val="accent3">
                    <a:lumMod val="75000"/>
                  </a:schemeClr>
                </a:solidFill>
                <a:latin typeface="Calibri" pitchFamily="34" charset="0"/>
              </a:rPr>
              <a:t>interesarse…  </a:t>
            </a:r>
          </a:p>
          <a:p>
            <a:pPr algn="ctr"/>
            <a:r>
              <a:rPr lang="es-MX" sz="2800" b="1" dirty="0">
                <a:solidFill>
                  <a:schemeClr val="accent1"/>
                </a:solidFill>
                <a:latin typeface="Calibri" pitchFamily="34" charset="0"/>
              </a:rPr>
              <a:t>conmoverse. </a:t>
            </a:r>
          </a:p>
        </p:txBody>
      </p:sp>
      <p:sp>
        <p:nvSpPr>
          <p:cNvPr id="3" name="Content Placeholder 2"/>
          <p:cNvSpPr txBox="1">
            <a:spLocks/>
          </p:cNvSpPr>
          <p:nvPr/>
        </p:nvSpPr>
        <p:spPr>
          <a:xfrm>
            <a:off x="155575" y="657669"/>
            <a:ext cx="8229600" cy="792163"/>
          </a:xfrm>
          <a:prstGeom prst="rect">
            <a:avLst/>
          </a:prstGeom>
        </p:spPr>
        <p:txBody>
          <a:bodyPr vert="horz" lIns="91440" tIns="45720" rIns="91440" bIns="45720" rtlCol="0">
            <a:normAutofit/>
          </a:bodyPr>
          <a:lstStyle/>
          <a:p>
            <a:pPr lvl="0" algn="ctr" defTabSz="457200">
              <a:lnSpc>
                <a:spcPct val="120000"/>
              </a:lnSpc>
              <a:spcBef>
                <a:spcPts val="1000"/>
              </a:spcBef>
              <a:buClr>
                <a:schemeClr val="accent1"/>
              </a:buClr>
            </a:pPr>
            <a:r>
              <a:rPr lang="es-MX" sz="3200" b="1" dirty="0">
                <a:solidFill>
                  <a:schemeClr val="accent1"/>
                </a:solidFill>
                <a:latin typeface="Calibri" pitchFamily="34" charset="0"/>
              </a:rPr>
              <a:t>«Lo que tú sientes, me afecta». </a:t>
            </a:r>
            <a:endParaRPr kumimoji="0" lang="es-MX" sz="3200" b="1" i="0" u="none" strike="noStrike" kern="1200" cap="none" spc="0" normalizeH="0" baseline="0" noProof="0" dirty="0">
              <a:ln>
                <a:noFill/>
              </a:ln>
              <a:solidFill>
                <a:schemeClr val="accent1"/>
              </a:solidFill>
              <a:effectLst/>
              <a:uLnTx/>
              <a:uFillTx/>
              <a:latin typeface="Calibri Light" pitchFamily="34" charset="0"/>
              <a:ea typeface="+mn-ea"/>
              <a:cs typeface="+mn-cs"/>
            </a:endParaRPr>
          </a:p>
        </p:txBody>
      </p:sp>
      <p:sp>
        <p:nvSpPr>
          <p:cNvPr id="49154" name="AutoShape 2" descr="https://imagenes.catholic.net/imagenes_db/475b0c_55012.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pic>
        <p:nvPicPr>
          <p:cNvPr id="7" name="Picture 7">
            <a:extLst>
              <a:ext uri="{FF2B5EF4-FFF2-40B4-BE49-F238E27FC236}">
                <a16:creationId xmlns="" xmlns:a16="http://schemas.microsoft.com/office/drawing/2014/main" id="{E56038D0-F1A8-4994-8416-ABD9AB7FD4B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685972" y="146285"/>
            <a:ext cx="1062492" cy="812573"/>
          </a:xfrm>
          <a:prstGeom prst="rect">
            <a:avLst/>
          </a:prstGeom>
        </p:spPr>
      </p:pic>
      <p:sp>
        <p:nvSpPr>
          <p:cNvPr id="8" name="7 Rectángulo"/>
          <p:cNvSpPr/>
          <p:nvPr/>
        </p:nvSpPr>
        <p:spPr>
          <a:xfrm>
            <a:off x="971600" y="5355278"/>
            <a:ext cx="8033566" cy="1292662"/>
          </a:xfrm>
          <a:prstGeom prst="rect">
            <a:avLst/>
          </a:prstGeom>
        </p:spPr>
        <p:txBody>
          <a:bodyPr wrap="square">
            <a:spAutoFit/>
          </a:bodyPr>
          <a:lstStyle/>
          <a:p>
            <a:pPr algn="ctr"/>
            <a:r>
              <a:rPr lang="es-MX" sz="2600" b="1" dirty="0">
                <a:solidFill>
                  <a:schemeClr val="accent3">
                    <a:lumMod val="75000"/>
                  </a:schemeClr>
                </a:solidFill>
                <a:latin typeface="Calibri" pitchFamily="34" charset="0"/>
              </a:rPr>
              <a:t>Abrirse a los demás para conocerlos y comprenderlos mejor, percibirlos, en lugar de «encerrarnos en la prisión de nuestras propias particularidades».</a:t>
            </a:r>
            <a:endParaRPr lang="es-MX" sz="2600" b="1" dirty="0"/>
          </a:p>
        </p:txBody>
      </p:sp>
      <p:pic>
        <p:nvPicPr>
          <p:cNvPr id="5122" name="Picture 2" descr="C:\Users\USER\OneDrive - MRC\CEFAS\CEFAS archivos\Org y prog\comunidades\Fotos 2020\comida a indigentes Guadalupe NL. enero 2020\comida indigentes Guadalupe NL. enero 2020  (4).jpeg"/>
          <p:cNvPicPr>
            <a:picLocks noChangeAspect="1" noChangeArrowheads="1"/>
          </p:cNvPicPr>
          <p:nvPr/>
        </p:nvPicPr>
        <p:blipFill>
          <a:blip r:embed="rId4" cstate="email"/>
          <a:srcRect/>
          <a:stretch>
            <a:fillRect/>
          </a:stretch>
        </p:blipFill>
        <p:spPr bwMode="auto">
          <a:xfrm>
            <a:off x="1331640" y="1423294"/>
            <a:ext cx="3834320" cy="36000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691680" y="363725"/>
            <a:ext cx="8229600" cy="1143000"/>
          </a:xfrm>
        </p:spPr>
        <p:txBody>
          <a:bodyPr>
            <a:normAutofit/>
          </a:bodyPr>
          <a:lstStyle/>
          <a:p>
            <a:pPr>
              <a:defRPr/>
            </a:pPr>
            <a:r>
              <a:rPr lang="es-MX" sz="4400" b="1" dirty="0">
                <a:solidFill>
                  <a:srgbClr val="E75C01"/>
                </a:solidFill>
                <a:latin typeface="Cambria Math" pitchFamily="18" charset="0"/>
                <a:ea typeface="Cambria Math" pitchFamily="18" charset="0"/>
                <a:cs typeface="Times New Roman" pitchFamily="18" charset="0"/>
              </a:rPr>
              <a:t>¿Para qué?</a:t>
            </a:r>
          </a:p>
        </p:txBody>
      </p:sp>
      <p:sp>
        <p:nvSpPr>
          <p:cNvPr id="3" name="Content Placeholder 2"/>
          <p:cNvSpPr>
            <a:spLocks noGrp="1"/>
          </p:cNvSpPr>
          <p:nvPr>
            <p:ph idx="4294967295"/>
          </p:nvPr>
        </p:nvSpPr>
        <p:spPr>
          <a:xfrm>
            <a:off x="806896" y="5085109"/>
            <a:ext cx="8229600" cy="792163"/>
          </a:xfrm>
        </p:spPr>
        <p:txBody>
          <a:bodyPr>
            <a:noAutofit/>
          </a:bodyPr>
          <a:lstStyle/>
          <a:p>
            <a:pPr marL="0" indent="0" algn="ctr">
              <a:lnSpc>
                <a:spcPct val="120000"/>
              </a:lnSpc>
              <a:buNone/>
            </a:pPr>
            <a:r>
              <a:rPr lang="es-MX" sz="2800" b="1" dirty="0">
                <a:solidFill>
                  <a:srgbClr val="E75C01"/>
                </a:solidFill>
                <a:latin typeface="Calibri" pitchFamily="34" charset="0"/>
              </a:rPr>
              <a:t>Reconocer al otro con la misma dignidad y derechos que todo ser humano tiene.                                                         Digno de mi consideración y respeto.</a:t>
            </a:r>
          </a:p>
        </p:txBody>
      </p:sp>
      <p:sp>
        <p:nvSpPr>
          <p:cNvPr id="5" name="4 Rectángulo"/>
          <p:cNvSpPr/>
          <p:nvPr/>
        </p:nvSpPr>
        <p:spPr>
          <a:xfrm>
            <a:off x="5391588" y="1340768"/>
            <a:ext cx="3543179" cy="3539430"/>
          </a:xfrm>
          <a:prstGeom prst="rect">
            <a:avLst/>
          </a:prstGeom>
        </p:spPr>
        <p:txBody>
          <a:bodyPr wrap="square">
            <a:spAutoFit/>
          </a:bodyPr>
          <a:lstStyle/>
          <a:p>
            <a:pPr algn="ctr"/>
            <a:r>
              <a:rPr lang="es-MX" sz="2800" b="1" dirty="0">
                <a:solidFill>
                  <a:schemeClr val="accent3">
                    <a:lumMod val="75000"/>
                  </a:schemeClr>
                </a:solidFill>
                <a:latin typeface="Calibri" pitchFamily="34" charset="0"/>
              </a:rPr>
              <a:t>La empatía </a:t>
            </a:r>
          </a:p>
          <a:p>
            <a:pPr algn="ctr"/>
            <a:r>
              <a:rPr lang="es-MX" sz="2800" b="1" dirty="0">
                <a:solidFill>
                  <a:srgbClr val="E75C01"/>
                </a:solidFill>
                <a:latin typeface="Calibri" pitchFamily="34" charset="0"/>
              </a:rPr>
              <a:t>construye la paz</a:t>
            </a:r>
            <a:r>
              <a:rPr lang="es-MX" sz="2800" dirty="0">
                <a:solidFill>
                  <a:schemeClr val="accent1">
                    <a:lumMod val="60000"/>
                    <a:lumOff val="40000"/>
                  </a:schemeClr>
                </a:solidFill>
                <a:effectLst>
                  <a:outerShdw blurRad="38100" dist="38100" dir="2700000" algn="tl">
                    <a:srgbClr val="000000">
                      <a:alpha val="43137"/>
                    </a:srgbClr>
                  </a:outerShdw>
                </a:effectLst>
                <a:latin typeface="Calibri" pitchFamily="34" charset="0"/>
              </a:rPr>
              <a:t> </a:t>
            </a:r>
            <a:r>
              <a:rPr lang="es-MX" sz="2800" b="1" dirty="0">
                <a:solidFill>
                  <a:schemeClr val="accent3">
                    <a:lumMod val="75000"/>
                  </a:schemeClr>
                </a:solidFill>
                <a:latin typeface="Calibri" pitchFamily="34" charset="0"/>
              </a:rPr>
              <a:t>porque el ponerse en el lugar de los otros, facilita la comunicación y                               la aceptación de los demás. </a:t>
            </a:r>
          </a:p>
        </p:txBody>
      </p:sp>
      <p:pic>
        <p:nvPicPr>
          <p:cNvPr id="7" name="Picture 7">
            <a:extLst>
              <a:ext uri="{FF2B5EF4-FFF2-40B4-BE49-F238E27FC236}">
                <a16:creationId xmlns="" xmlns:a16="http://schemas.microsoft.com/office/drawing/2014/main" id="{E56038D0-F1A8-4994-8416-ABD9AB7FD4B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633815" y="299634"/>
            <a:ext cx="1062492" cy="812573"/>
          </a:xfrm>
          <a:prstGeom prst="rect">
            <a:avLst/>
          </a:prstGeom>
        </p:spPr>
      </p:pic>
      <p:sp>
        <p:nvSpPr>
          <p:cNvPr id="28676" name="AutoShape 4" descr="Empatía: sentir con los demás | Valores, Cultura e Idea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28678" name="AutoShape 6" descr="Empatía: sentir con los demás | Valores, Cultura e Idea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28680" name="AutoShape 8" descr="Empatía: sentir con los demás | Valores, Cultura e Idea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28682" name="AutoShape 10" descr="Empatía: sentir con los demás | Valores, Cultura e Idea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pic>
        <p:nvPicPr>
          <p:cNvPr id="6" name="Imagen 5">
            <a:extLst>
              <a:ext uri="{FF2B5EF4-FFF2-40B4-BE49-F238E27FC236}">
                <a16:creationId xmlns="" xmlns:a16="http://schemas.microsoft.com/office/drawing/2014/main" id="{75D9535E-AF78-4B21-B182-81A12A414820}"/>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475656" y="1340768"/>
            <a:ext cx="3699908" cy="353943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031798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475656" y="519708"/>
            <a:ext cx="8229600" cy="1143000"/>
          </a:xfrm>
        </p:spPr>
        <p:txBody>
          <a:bodyPr>
            <a:normAutofit/>
          </a:bodyPr>
          <a:lstStyle/>
          <a:p>
            <a:r>
              <a:rPr lang="es-MX" b="1" dirty="0">
                <a:solidFill>
                  <a:srgbClr val="E75C01"/>
                </a:solidFill>
                <a:latin typeface="Cambria Math" pitchFamily="18" charset="0"/>
                <a:ea typeface="Cambria Math" pitchFamily="18" charset="0"/>
                <a:cs typeface="Times New Roman" pitchFamily="18" charset="0"/>
              </a:rPr>
              <a:t>¿Qué tiene que ver conmigo?</a:t>
            </a:r>
            <a:endParaRPr lang="es-MX" b="1" dirty="0">
              <a:solidFill>
                <a:srgbClr val="E75C01"/>
              </a:solidFill>
              <a:latin typeface="Cambria Math" pitchFamily="18" charset="0"/>
              <a:ea typeface="Cambria Math" pitchFamily="18" charset="0"/>
            </a:endParaRPr>
          </a:p>
        </p:txBody>
      </p:sp>
      <p:sp>
        <p:nvSpPr>
          <p:cNvPr id="3" name="Content Placeholder 2"/>
          <p:cNvSpPr>
            <a:spLocks noGrp="1"/>
          </p:cNvSpPr>
          <p:nvPr>
            <p:ph idx="4294967295"/>
          </p:nvPr>
        </p:nvSpPr>
        <p:spPr>
          <a:xfrm>
            <a:off x="853423" y="5065380"/>
            <a:ext cx="7922447" cy="1409708"/>
          </a:xfrm>
        </p:spPr>
        <p:txBody>
          <a:bodyPr>
            <a:noAutofit/>
          </a:bodyPr>
          <a:lstStyle/>
          <a:p>
            <a:pPr lvl="0" algn="ctr">
              <a:buNone/>
            </a:pPr>
            <a:r>
              <a:rPr lang="es-MX" sz="2800" b="1" dirty="0">
                <a:solidFill>
                  <a:schemeClr val="accent3">
                    <a:lumMod val="75000"/>
                  </a:schemeClr>
                </a:solidFill>
                <a:latin typeface="Calibri" pitchFamily="34" charset="0"/>
              </a:rPr>
              <a:t>Cuanto más abiertos estamos a nuestras propias emociones, más hábiles seremos para interpretar los sentimientos de los demás = ser empáticos.</a:t>
            </a:r>
            <a:r>
              <a:rPr lang="es-MX" sz="2800" dirty="0">
                <a:solidFill>
                  <a:schemeClr val="accent3">
                    <a:lumMod val="75000"/>
                  </a:schemeClr>
                </a:solidFill>
                <a:latin typeface="Calibri" pitchFamily="34" charset="0"/>
              </a:rPr>
              <a:t/>
            </a:r>
            <a:br>
              <a:rPr lang="es-MX" sz="2800" dirty="0">
                <a:solidFill>
                  <a:schemeClr val="accent3">
                    <a:lumMod val="75000"/>
                  </a:schemeClr>
                </a:solidFill>
                <a:latin typeface="Calibri" pitchFamily="34" charset="0"/>
              </a:rPr>
            </a:br>
            <a:endParaRPr lang="es-MX" sz="2800" dirty="0">
              <a:solidFill>
                <a:schemeClr val="accent3">
                  <a:lumMod val="75000"/>
                </a:schemeClr>
              </a:solidFill>
              <a:latin typeface="Calibri" pitchFamily="34" charset="0"/>
            </a:endParaRPr>
          </a:p>
        </p:txBody>
      </p:sp>
      <p:pic>
        <p:nvPicPr>
          <p:cNvPr id="6" name="Picture 7">
            <a:extLst>
              <a:ext uri="{FF2B5EF4-FFF2-40B4-BE49-F238E27FC236}">
                <a16:creationId xmlns="" xmlns:a16="http://schemas.microsoft.com/office/drawing/2014/main" id="{E56038D0-F1A8-4994-8416-ABD9AB7FD4B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068571" y="259898"/>
            <a:ext cx="707299" cy="540928"/>
          </a:xfrm>
          <a:prstGeom prst="rect">
            <a:avLst/>
          </a:prstGeom>
        </p:spPr>
      </p:pic>
      <p:sp>
        <p:nvSpPr>
          <p:cNvPr id="7" name="Content Placeholder 2"/>
          <p:cNvSpPr txBox="1">
            <a:spLocks/>
          </p:cNvSpPr>
          <p:nvPr/>
        </p:nvSpPr>
        <p:spPr>
          <a:xfrm>
            <a:off x="5292081" y="1633003"/>
            <a:ext cx="3784120" cy="2463403"/>
          </a:xfrm>
          <a:prstGeom prst="rect">
            <a:avLst/>
          </a:prstGeom>
        </p:spPr>
        <p:txBody>
          <a:bodyPr vert="horz" lIns="91440" tIns="45720" rIns="91440" bIns="45720" rtlCol="0">
            <a:noAutofit/>
          </a:bodyPr>
          <a:lstStyle/>
          <a:p>
            <a:pPr marL="342900" lvl="0" indent="-342900" algn="ctr" defTabSz="457200">
              <a:spcBef>
                <a:spcPts val="1000"/>
              </a:spcBef>
              <a:buClr>
                <a:schemeClr val="accent1"/>
              </a:buClr>
            </a:pPr>
            <a:r>
              <a:rPr lang="es-MX" sz="2800" b="1" dirty="0">
                <a:solidFill>
                  <a:schemeClr val="accent3">
                    <a:lumMod val="75000"/>
                  </a:schemeClr>
                </a:solidFill>
                <a:latin typeface="Calibri" pitchFamily="34" charset="0"/>
              </a:rPr>
              <a:t>La empatía se construye sobre la conciencia de uno mismo. </a:t>
            </a:r>
          </a:p>
          <a:p>
            <a:pPr marL="342900" lvl="0" indent="-342900" algn="ctr" defTabSz="457200">
              <a:spcBef>
                <a:spcPts val="1000"/>
              </a:spcBef>
              <a:buClr>
                <a:schemeClr val="accent1"/>
              </a:buClr>
            </a:pPr>
            <a:r>
              <a:rPr lang="es-MX" sz="2800" b="1" dirty="0">
                <a:solidFill>
                  <a:schemeClr val="accent3">
                    <a:lumMod val="75000"/>
                  </a:schemeClr>
                </a:solidFill>
                <a:latin typeface="Calibri" pitchFamily="34" charset="0"/>
              </a:rPr>
              <a:t>Saber que los demás y nosotros mismos somos únicos e irrepetibles.</a:t>
            </a:r>
            <a:endParaRPr kumimoji="0" lang="es-MX" sz="2800" b="1" i="0" u="none" strike="noStrike" kern="1200" cap="none" spc="0" normalizeH="0" baseline="0" noProof="0" dirty="0">
              <a:ln>
                <a:noFill/>
              </a:ln>
              <a:solidFill>
                <a:schemeClr val="accent3">
                  <a:lumMod val="75000"/>
                </a:schemeClr>
              </a:solidFill>
              <a:effectLst/>
              <a:uLnTx/>
              <a:uFillTx/>
              <a:latin typeface="Calibri" pitchFamily="34" charset="0"/>
              <a:ea typeface="+mn-ea"/>
              <a:cs typeface="+mn-cs"/>
            </a:endParaRPr>
          </a:p>
        </p:txBody>
      </p:sp>
      <p:pic>
        <p:nvPicPr>
          <p:cNvPr id="2050" name="Picture 2" descr="C:\Users\USER\OneDrive - MRC\CEFAS\CEFAS archivos\Org y prog\Convención 2019\CEFAS convención 2019\Varias muy buenas\IMG_0613.JPG"/>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492081" y="1633003"/>
            <a:ext cx="4800000" cy="302393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832754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 xmlns:a16="http://schemas.microsoft.com/office/drawing/2014/main" id="{611E84ED-C317-4B59-B9C9-99374E2E632B}"/>
              </a:ext>
            </a:extLst>
          </p:cNvPr>
          <p:cNvSpPr/>
          <p:nvPr/>
        </p:nvSpPr>
        <p:spPr>
          <a:xfrm>
            <a:off x="528995" y="1268760"/>
            <a:ext cx="8507501" cy="5416868"/>
          </a:xfrm>
          <a:prstGeom prst="rect">
            <a:avLst/>
          </a:prstGeom>
        </p:spPr>
        <p:txBody>
          <a:bodyPr wrap="square">
            <a:spAutoFit/>
          </a:bodyPr>
          <a:lstStyle/>
          <a:p>
            <a:pPr marL="285750" indent="-285750">
              <a:buClr>
                <a:srgbClr val="E75C01"/>
              </a:buClr>
              <a:buFont typeface="Wingdings" panose="05000000000000000000" pitchFamily="2" charset="2"/>
              <a:buChar char="ü"/>
            </a:pPr>
            <a:r>
              <a:rPr lang="es-MX" sz="2800" dirty="0">
                <a:solidFill>
                  <a:srgbClr val="643E25"/>
                </a:solidFill>
                <a:latin typeface="Calibri" panose="020F0502020204030204" pitchFamily="34" charset="0"/>
                <a:cs typeface="Calibri" panose="020F0502020204030204" pitchFamily="34" charset="0"/>
              </a:rPr>
              <a:t>No des importancia a las críticas que recibas, no entres en discusiones, recuerda que una persona solo puede hacerte daño si se lo permites. </a:t>
            </a:r>
          </a:p>
          <a:p>
            <a:pPr>
              <a:buClr>
                <a:srgbClr val="E75C01"/>
              </a:buClr>
            </a:pPr>
            <a:endParaRPr lang="es-MX" sz="1000" dirty="0">
              <a:solidFill>
                <a:srgbClr val="643E25"/>
              </a:solidFill>
              <a:latin typeface="Calibri" panose="020F0502020204030204" pitchFamily="34" charset="0"/>
              <a:cs typeface="Calibri" panose="020F0502020204030204" pitchFamily="34" charset="0"/>
            </a:endParaRPr>
          </a:p>
          <a:p>
            <a:pPr marL="285750" indent="-285750">
              <a:buClr>
                <a:srgbClr val="E75C01"/>
              </a:buClr>
              <a:buFont typeface="Wingdings" panose="05000000000000000000" pitchFamily="2" charset="2"/>
              <a:buChar char="ü"/>
            </a:pPr>
            <a:r>
              <a:rPr lang="es-MX" sz="2800" dirty="0">
                <a:solidFill>
                  <a:srgbClr val="643E25"/>
                </a:solidFill>
                <a:latin typeface="Calibri" panose="020F0502020204030204" pitchFamily="34" charset="0"/>
                <a:cs typeface="Calibri" panose="020F0502020204030204" pitchFamily="34" charset="0"/>
              </a:rPr>
              <a:t>Reflexiona sobre tus cualidades y has lo que te toca silenciosamente, para la gloria de Dios, porque </a:t>
            </a:r>
          </a:p>
          <a:p>
            <a:pPr>
              <a:buClr>
                <a:srgbClr val="E75C01"/>
              </a:buClr>
            </a:pPr>
            <a:r>
              <a:rPr lang="es-MX" sz="2800" dirty="0">
                <a:solidFill>
                  <a:srgbClr val="643E25"/>
                </a:solidFill>
                <a:latin typeface="Calibri" panose="020F0502020204030204" pitchFamily="34" charset="0"/>
                <a:cs typeface="Calibri" panose="020F0502020204030204" pitchFamily="34" charset="0"/>
              </a:rPr>
              <a:t>   las acciones dicen más                                                                                              </a:t>
            </a:r>
          </a:p>
          <a:p>
            <a:pPr>
              <a:buClr>
                <a:srgbClr val="E75C01"/>
              </a:buClr>
            </a:pPr>
            <a:r>
              <a:rPr lang="es-MX" sz="2800" dirty="0">
                <a:solidFill>
                  <a:srgbClr val="643E25"/>
                </a:solidFill>
                <a:latin typeface="Calibri" panose="020F0502020204030204" pitchFamily="34" charset="0"/>
                <a:cs typeface="Calibri" panose="020F0502020204030204" pitchFamily="34" charset="0"/>
              </a:rPr>
              <a:t>   que las palabras.</a:t>
            </a:r>
          </a:p>
          <a:p>
            <a:pPr>
              <a:buClr>
                <a:srgbClr val="E75C01"/>
              </a:buClr>
            </a:pPr>
            <a:r>
              <a:rPr lang="es-MX" sz="2800" dirty="0">
                <a:solidFill>
                  <a:srgbClr val="643E25"/>
                </a:solidFill>
                <a:latin typeface="Calibri" panose="020F0502020204030204" pitchFamily="34" charset="0"/>
                <a:cs typeface="Calibri" panose="020F0502020204030204" pitchFamily="34" charset="0"/>
              </a:rPr>
              <a:t> </a:t>
            </a:r>
          </a:p>
          <a:p>
            <a:pPr marL="742950" lvl="1" indent="-285750">
              <a:buClr>
                <a:srgbClr val="E75C01"/>
              </a:buClr>
              <a:buFont typeface="Wingdings" panose="05000000000000000000" pitchFamily="2" charset="2"/>
              <a:buChar char="ü"/>
            </a:pPr>
            <a:r>
              <a:rPr lang="es-MX" sz="2800" i="0" u="none" strike="noStrike" dirty="0">
                <a:solidFill>
                  <a:srgbClr val="643E25"/>
                </a:solidFill>
                <a:effectLst/>
                <a:latin typeface="Calibri" panose="020F0502020204030204" pitchFamily="34" charset="0"/>
                <a:cs typeface="Calibri" panose="020F0502020204030204" pitchFamily="34" charset="0"/>
              </a:rPr>
              <a:t>Recuerda que e</a:t>
            </a:r>
            <a:r>
              <a:rPr lang="es-MX" sz="2800" dirty="0">
                <a:solidFill>
                  <a:srgbClr val="643E25"/>
                </a:solidFill>
                <a:latin typeface="Calibri" panose="020F0502020204030204" pitchFamily="34" charset="0"/>
                <a:cs typeface="Calibri" panose="020F0502020204030204" pitchFamily="34" charset="0"/>
              </a:rPr>
              <a:t>l amor                                                                                          es un acto de                                                                       tu voluntad, no un                                                              sentimiento.</a:t>
            </a:r>
            <a:endParaRPr lang="es-MX" sz="2800" i="0" u="none" strike="noStrike" dirty="0">
              <a:solidFill>
                <a:srgbClr val="643E25"/>
              </a:solidFill>
              <a:effectLst/>
              <a:latin typeface="Calibri" panose="020F0502020204030204" pitchFamily="34" charset="0"/>
              <a:cs typeface="Calibri" panose="020F0502020204030204" pitchFamily="34" charset="0"/>
            </a:endParaRPr>
          </a:p>
        </p:txBody>
      </p:sp>
      <p:sp>
        <p:nvSpPr>
          <p:cNvPr id="3" name="Rectángulo 2">
            <a:extLst>
              <a:ext uri="{FF2B5EF4-FFF2-40B4-BE49-F238E27FC236}">
                <a16:creationId xmlns="" xmlns:a16="http://schemas.microsoft.com/office/drawing/2014/main" id="{424A61B9-4682-4351-8195-C9E647FBC2F4}"/>
              </a:ext>
            </a:extLst>
          </p:cNvPr>
          <p:cNvSpPr/>
          <p:nvPr/>
        </p:nvSpPr>
        <p:spPr>
          <a:xfrm>
            <a:off x="1475656" y="332656"/>
            <a:ext cx="7200800" cy="830997"/>
          </a:xfrm>
          <a:prstGeom prst="rect">
            <a:avLst/>
          </a:prstGeom>
        </p:spPr>
        <p:txBody>
          <a:bodyPr wrap="square">
            <a:spAutoFit/>
          </a:bodyPr>
          <a:lstStyle/>
          <a:p>
            <a:r>
              <a:rPr lang="es-MX" sz="2400" b="1" dirty="0">
                <a:solidFill>
                  <a:srgbClr val="E75C01"/>
                </a:solidFill>
                <a:latin typeface="Cambria Math" pitchFamily="18" charset="0"/>
                <a:ea typeface="Cambria Math" pitchFamily="18" charset="0"/>
                <a:cs typeface="Times New Roman" pitchFamily="18" charset="0"/>
              </a:rPr>
              <a:t>Santa Teresita nos hace sugerencias, porque la empatía es una actitud personal:</a:t>
            </a:r>
            <a:endParaRPr lang="es-MX" sz="2400" dirty="0"/>
          </a:p>
        </p:txBody>
      </p:sp>
      <p:pic>
        <p:nvPicPr>
          <p:cNvPr id="5" name="Imagen 4">
            <a:extLst>
              <a:ext uri="{FF2B5EF4-FFF2-40B4-BE49-F238E27FC236}">
                <a16:creationId xmlns="" xmlns:a16="http://schemas.microsoft.com/office/drawing/2014/main" id="{8E4C5796-C730-466F-9AAB-70899762C662}"/>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4782745" y="3977194"/>
            <a:ext cx="4200095" cy="25521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589190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91008" y="559904"/>
            <a:ext cx="8229600" cy="1143000"/>
          </a:xfrm>
          <a:prstGeom prst="rect">
            <a:avLst/>
          </a:prstGeom>
        </p:spPr>
        <p:txBody>
          <a:bodyPr vert="horz" lIns="91440" tIns="45720" rIns="91440" bIns="45720" rtlCol="0"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s-MX" sz="3600" b="1" i="0" u="none" strike="noStrike" kern="1200" cap="none" spc="0" normalizeH="0" baseline="0" noProof="0" dirty="0">
                <a:ln>
                  <a:noFill/>
                </a:ln>
                <a:solidFill>
                  <a:srgbClr val="E75C01"/>
                </a:solidFill>
                <a:effectLst/>
                <a:uLnTx/>
                <a:uFillTx/>
                <a:latin typeface="Cambria Math" pitchFamily="18" charset="0"/>
                <a:ea typeface="Cambria Math" pitchFamily="18" charset="0"/>
                <a:cs typeface="+mj-cs"/>
              </a:rPr>
              <a:t>   ¿Qué dice la Palabra de Dios? </a:t>
            </a:r>
          </a:p>
        </p:txBody>
      </p:sp>
      <p:sp>
        <p:nvSpPr>
          <p:cNvPr id="4" name="Content Placeholder 2"/>
          <p:cNvSpPr txBox="1">
            <a:spLocks/>
          </p:cNvSpPr>
          <p:nvPr/>
        </p:nvSpPr>
        <p:spPr>
          <a:xfrm>
            <a:off x="4572000" y="2581118"/>
            <a:ext cx="4572000" cy="1181100"/>
          </a:xfrm>
          <a:prstGeom prst="rect">
            <a:avLst/>
          </a:prstGeom>
        </p:spPr>
        <p:txBody>
          <a:bodyPr vert="horz" lIns="91440" tIns="45720" rIns="91440" bIns="45720" rtlCol="0">
            <a:noAutofit/>
          </a:bodyPr>
          <a:lstStyle/>
          <a:p>
            <a:pPr defTabSz="457200">
              <a:buClr>
                <a:schemeClr val="accent1"/>
              </a:buClr>
            </a:pPr>
            <a:r>
              <a:rPr lang="es-MX" sz="2800" dirty="0">
                <a:solidFill>
                  <a:srgbClr val="643E25"/>
                </a:solidFill>
                <a:latin typeface="Calibri" pitchFamily="34" charset="0"/>
              </a:rPr>
              <a:t>«Tened todos unos mismos sentimientos, sed compasivos, amaos como hermanos».</a:t>
            </a:r>
            <a:r>
              <a:rPr lang="es-MX" sz="2500" dirty="0">
                <a:solidFill>
                  <a:srgbClr val="643E25"/>
                </a:solidFill>
                <a:latin typeface="Calibri" pitchFamily="34" charset="0"/>
              </a:rPr>
              <a:t>  </a:t>
            </a:r>
            <a:r>
              <a:rPr lang="es-MX" sz="2000" dirty="0">
                <a:solidFill>
                  <a:srgbClr val="643E25"/>
                </a:solidFill>
                <a:latin typeface="Calibri" pitchFamily="34" charset="0"/>
              </a:rPr>
              <a:t>(1 </a:t>
            </a:r>
            <a:r>
              <a:rPr lang="es-MX" sz="2000" i="1" dirty="0">
                <a:solidFill>
                  <a:srgbClr val="643E25"/>
                </a:solidFill>
                <a:latin typeface="Calibri" pitchFamily="34" charset="0"/>
              </a:rPr>
              <a:t>Pedro</a:t>
            </a:r>
            <a:r>
              <a:rPr lang="es-MX" sz="2000" dirty="0">
                <a:solidFill>
                  <a:srgbClr val="643E25"/>
                </a:solidFill>
                <a:latin typeface="Calibri" pitchFamily="34" charset="0"/>
              </a:rPr>
              <a:t> 3,  8)</a:t>
            </a:r>
          </a:p>
          <a:p>
            <a:pPr defTabSz="457200">
              <a:buClr>
                <a:schemeClr val="accent1"/>
              </a:buClr>
              <a:buFont typeface="Wingdings" pitchFamily="2" charset="2"/>
              <a:buChar char="§"/>
            </a:pPr>
            <a:endParaRPr kumimoji="0" lang="es-MX" b="0" i="0" u="none" strike="noStrike" kern="1200" cap="none" spc="0" normalizeH="0" baseline="0" noProof="0" dirty="0">
              <a:ln>
                <a:noFill/>
              </a:ln>
              <a:solidFill>
                <a:srgbClr val="643E25"/>
              </a:solidFill>
              <a:effectLst/>
              <a:uLnTx/>
              <a:uFillTx/>
              <a:latin typeface="Calibri" pitchFamily="34" charset="0"/>
              <a:ea typeface="+mn-ea"/>
              <a:cs typeface="+mn-cs"/>
            </a:endParaRPr>
          </a:p>
        </p:txBody>
      </p:sp>
      <p:sp>
        <p:nvSpPr>
          <p:cNvPr id="5" name="Content Placeholder 2"/>
          <p:cNvSpPr txBox="1">
            <a:spLocks/>
          </p:cNvSpPr>
          <p:nvPr/>
        </p:nvSpPr>
        <p:spPr>
          <a:xfrm>
            <a:off x="4572000" y="4788533"/>
            <a:ext cx="3872180" cy="1588462"/>
          </a:xfrm>
          <a:prstGeom prst="rect">
            <a:avLst/>
          </a:prstGeom>
        </p:spPr>
        <p:txBody>
          <a:bodyPr vert="horz" lIns="91440" tIns="45720" rIns="91440" bIns="45720" rtlCol="0">
            <a:noAutofit/>
          </a:bodyPr>
          <a:lstStyle/>
          <a:p>
            <a:pPr defTabSz="457200">
              <a:buClr>
                <a:schemeClr val="accent1"/>
              </a:buClr>
            </a:pPr>
            <a:r>
              <a:rPr lang="es-MX" sz="2800" dirty="0">
                <a:solidFill>
                  <a:srgbClr val="643E25"/>
                </a:solidFill>
                <a:latin typeface="Calibri" pitchFamily="34" charset="0"/>
              </a:rPr>
              <a:t> «Alegraos con los que se alegran; llorad con los que lloran». </a:t>
            </a:r>
            <a:r>
              <a:rPr lang="es-MX" sz="2500" dirty="0">
                <a:solidFill>
                  <a:srgbClr val="643E25"/>
                </a:solidFill>
                <a:latin typeface="Calibri" pitchFamily="34" charset="0"/>
              </a:rPr>
              <a:t>(</a:t>
            </a:r>
            <a:r>
              <a:rPr lang="es-MX" sz="2000" i="1" dirty="0">
                <a:solidFill>
                  <a:srgbClr val="643E25"/>
                </a:solidFill>
                <a:latin typeface="Calibri" pitchFamily="34" charset="0"/>
              </a:rPr>
              <a:t>Romanos </a:t>
            </a:r>
            <a:r>
              <a:rPr lang="es-MX" sz="2000" dirty="0">
                <a:solidFill>
                  <a:srgbClr val="643E25"/>
                </a:solidFill>
                <a:latin typeface="Calibri" pitchFamily="34" charset="0"/>
              </a:rPr>
              <a:t>12, 15)</a:t>
            </a:r>
            <a:endParaRPr kumimoji="0" lang="es-MX" sz="2000" b="0" i="0" u="none" strike="noStrike" kern="1200" cap="none" spc="0" normalizeH="0" baseline="0" noProof="0" dirty="0">
              <a:ln>
                <a:noFill/>
              </a:ln>
              <a:solidFill>
                <a:srgbClr val="643E25"/>
              </a:solidFill>
              <a:effectLst/>
              <a:uLnTx/>
              <a:uFillTx/>
              <a:latin typeface="Calibri" pitchFamily="34" charset="0"/>
              <a:ea typeface="+mn-ea"/>
              <a:cs typeface="+mn-cs"/>
            </a:endParaRPr>
          </a:p>
        </p:txBody>
      </p:sp>
      <p:sp>
        <p:nvSpPr>
          <p:cNvPr id="6" name="Content Placeholder 2"/>
          <p:cNvSpPr txBox="1">
            <a:spLocks/>
          </p:cNvSpPr>
          <p:nvPr/>
        </p:nvSpPr>
        <p:spPr>
          <a:xfrm>
            <a:off x="899592" y="1611662"/>
            <a:ext cx="7812360" cy="1181100"/>
          </a:xfrm>
          <a:prstGeom prst="rect">
            <a:avLst/>
          </a:prstGeom>
        </p:spPr>
        <p:txBody>
          <a:bodyPr vert="horz" lIns="91440" tIns="45720" rIns="91440" bIns="45720" rtlCol="0">
            <a:noAutofit/>
          </a:bodyPr>
          <a:lstStyle/>
          <a:p>
            <a:pPr defTabSz="457200">
              <a:buClr>
                <a:schemeClr val="accent1"/>
              </a:buClr>
            </a:pPr>
            <a:r>
              <a:rPr lang="es-MX" sz="2000" dirty="0">
                <a:solidFill>
                  <a:srgbClr val="643E25"/>
                </a:solidFill>
                <a:latin typeface="Calibri" pitchFamily="34" charset="0"/>
              </a:rPr>
              <a:t> </a:t>
            </a:r>
            <a:r>
              <a:rPr lang="es-MX" sz="2800" dirty="0">
                <a:solidFill>
                  <a:srgbClr val="643E25"/>
                </a:solidFill>
                <a:latin typeface="Calibri" pitchFamily="34" charset="0"/>
              </a:rPr>
              <a:t>«Amarás a tu prójimo como a ti mismo».  </a:t>
            </a:r>
            <a:r>
              <a:rPr lang="es-MX" dirty="0">
                <a:solidFill>
                  <a:srgbClr val="643E25"/>
                </a:solidFill>
                <a:latin typeface="Calibri" pitchFamily="34" charset="0"/>
              </a:rPr>
              <a:t>(</a:t>
            </a:r>
            <a:r>
              <a:rPr lang="es-MX" sz="2000" i="1" dirty="0">
                <a:solidFill>
                  <a:srgbClr val="643E25"/>
                </a:solidFill>
                <a:latin typeface="Calibri" pitchFamily="34" charset="0"/>
              </a:rPr>
              <a:t>Mateo</a:t>
            </a:r>
            <a:r>
              <a:rPr lang="es-MX" sz="2000" dirty="0">
                <a:solidFill>
                  <a:srgbClr val="643E25"/>
                </a:solidFill>
                <a:latin typeface="Calibri" pitchFamily="34" charset="0"/>
              </a:rPr>
              <a:t> 22, 39)</a:t>
            </a:r>
          </a:p>
          <a:p>
            <a:pPr defTabSz="457200">
              <a:buClr>
                <a:schemeClr val="accent1"/>
              </a:buClr>
              <a:buFont typeface="Wingdings" pitchFamily="2" charset="2"/>
              <a:buChar char="§"/>
            </a:pPr>
            <a:endParaRPr kumimoji="0" lang="es-MX" b="0" i="0" u="none" strike="noStrike" kern="1200" cap="none" spc="0" normalizeH="0" baseline="0" noProof="0" dirty="0">
              <a:ln>
                <a:noFill/>
              </a:ln>
              <a:solidFill>
                <a:srgbClr val="643E25"/>
              </a:solidFill>
              <a:effectLst/>
              <a:uLnTx/>
              <a:uFillTx/>
              <a:latin typeface="Calibri" pitchFamily="34" charset="0"/>
              <a:ea typeface="+mn-ea"/>
              <a:cs typeface="+mn-cs"/>
            </a:endParaRPr>
          </a:p>
        </p:txBody>
      </p:sp>
      <p:pic>
        <p:nvPicPr>
          <p:cNvPr id="7" name="Picture 2" descr="C:\Users\USER\OneDrive - MRC\CEFAS\CEFAS archivos\Org y prog\Convención 2019\fotos Convención 2019\WhatsApp Image 2019-08-31 at 3.57.06 PM.jpeg"/>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724988" y="2631262"/>
            <a:ext cx="3503856" cy="360000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39552" y="1510375"/>
            <a:ext cx="8604448" cy="1181100"/>
          </a:xfrm>
        </p:spPr>
        <p:txBody>
          <a:bodyPr>
            <a:noAutofit/>
          </a:bodyPr>
          <a:lstStyle/>
          <a:p>
            <a:pPr marL="0" indent="0" algn="ctr">
              <a:spcBef>
                <a:spcPts val="0"/>
              </a:spcBef>
              <a:buNone/>
            </a:pPr>
            <a:r>
              <a:rPr lang="es-MX" sz="2600" b="1" dirty="0">
                <a:solidFill>
                  <a:srgbClr val="643E25"/>
                </a:solidFill>
                <a:latin typeface="Calibri" pitchFamily="34" charset="0"/>
              </a:rPr>
              <a:t>«El hogar es la primera escuela de vida cristiana y "escuela del más rico humanismo". Aquí se aprende la paciencia y el gozo del trabajo, el amor fraterno, el perdón generoso, incluso reiterado, y sobre todo el culto divino por medio de la oración y la ofrenda de su vida». (n. 1657)</a:t>
            </a:r>
          </a:p>
        </p:txBody>
      </p:sp>
      <p:pic>
        <p:nvPicPr>
          <p:cNvPr id="6" name="Picture 7">
            <a:extLst>
              <a:ext uri="{FF2B5EF4-FFF2-40B4-BE49-F238E27FC236}">
                <a16:creationId xmlns="" xmlns:a16="http://schemas.microsoft.com/office/drawing/2014/main" id="{E56038D0-F1A8-4994-8416-ABD9AB7FD4B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84368" y="188640"/>
            <a:ext cx="1062492" cy="812573"/>
          </a:xfrm>
          <a:prstGeom prst="rect">
            <a:avLst/>
          </a:prstGeom>
        </p:spPr>
      </p:pic>
      <p:sp>
        <p:nvSpPr>
          <p:cNvPr id="5" name="Title 1"/>
          <p:cNvSpPr txBox="1">
            <a:spLocks/>
          </p:cNvSpPr>
          <p:nvPr/>
        </p:nvSpPr>
        <p:spPr>
          <a:xfrm>
            <a:off x="1403648" y="594926"/>
            <a:ext cx="8229600" cy="1143000"/>
          </a:xfrm>
          <a:prstGeom prst="rect">
            <a:avLst/>
          </a:prstGeom>
        </p:spPr>
        <p:txBody>
          <a:bodyPr vert="horz" lIns="91440" tIns="45720" rIns="91440" bIns="45720" rtlCol="0"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s-MX" sz="3600" b="1" i="0" u="none" strike="noStrike" kern="1200" cap="none" spc="0" normalizeH="0" baseline="0" noProof="0" dirty="0">
                <a:ln>
                  <a:noFill/>
                </a:ln>
                <a:solidFill>
                  <a:srgbClr val="E75C01"/>
                </a:solidFill>
                <a:effectLst/>
                <a:uLnTx/>
                <a:uFillTx/>
                <a:latin typeface="Cambria Math" pitchFamily="18" charset="0"/>
                <a:ea typeface="Cambria Math" pitchFamily="18" charset="0"/>
                <a:cs typeface="+mj-cs"/>
              </a:rPr>
              <a:t>¿Y el Catecismo de la Iglesia?</a:t>
            </a:r>
          </a:p>
        </p:txBody>
      </p:sp>
      <p:pic>
        <p:nvPicPr>
          <p:cNvPr id="2050" name="Picture 2" descr="C:\Users\USER\OneDrive - MRC\CEFAS\CEFAS archivos\Org y prog\comunidades\fotos 2017\Posada Venado dic 2017 Lalis\Posada Venado SLP dic 2017  (4).jpeg"/>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1393561" y="3870160"/>
            <a:ext cx="7022053" cy="280831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832754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944720" y="1520329"/>
            <a:ext cx="3780000" cy="1181100"/>
          </a:xfrm>
        </p:spPr>
        <p:txBody>
          <a:bodyPr>
            <a:noAutofit/>
          </a:bodyPr>
          <a:lstStyle/>
          <a:p>
            <a:pPr lvl="0">
              <a:buFont typeface="Wingdings" pitchFamily="2" charset="2"/>
              <a:buChar char="§"/>
              <a:defRPr/>
            </a:pPr>
            <a:r>
              <a:rPr lang="es-MX" sz="2800" b="1" dirty="0">
                <a:solidFill>
                  <a:srgbClr val="643E25"/>
                </a:solidFill>
                <a:latin typeface="Calibri" pitchFamily="34" charset="0"/>
              </a:rPr>
              <a:t>Sabes descubrir lo que hay de positivo en cada persona.</a:t>
            </a:r>
          </a:p>
          <a:p>
            <a:pPr marL="0" indent="0">
              <a:spcBef>
                <a:spcPts val="0"/>
              </a:spcBef>
              <a:buFont typeface="Wingdings" pitchFamily="2" charset="2"/>
              <a:buChar char="§"/>
            </a:pPr>
            <a:endParaRPr lang="es-MX" sz="2800" dirty="0">
              <a:solidFill>
                <a:srgbClr val="643E25"/>
              </a:solidFill>
              <a:latin typeface="Calibri" pitchFamily="34" charset="0"/>
            </a:endParaRPr>
          </a:p>
          <a:p>
            <a:pPr lvl="0">
              <a:buFont typeface="Wingdings" pitchFamily="2" charset="2"/>
              <a:buChar char="§"/>
              <a:defRPr/>
            </a:pPr>
            <a:r>
              <a:rPr lang="es-MX" sz="2800" b="1" dirty="0">
                <a:solidFill>
                  <a:srgbClr val="643E25"/>
                </a:solidFill>
                <a:latin typeface="Calibri" pitchFamily="34" charset="0"/>
              </a:rPr>
              <a:t>Te das el tiempo para acercarte a los demás, aunque esto implique el renunciar o posponer algunos de tus intereses. </a:t>
            </a:r>
          </a:p>
          <a:p>
            <a:pPr marL="0" lvl="0" indent="0">
              <a:spcBef>
                <a:spcPts val="0"/>
              </a:spcBef>
              <a:buFont typeface="Wingdings" pitchFamily="2" charset="2"/>
              <a:buChar char="§"/>
              <a:defRPr/>
            </a:pPr>
            <a:endParaRPr lang="es-MX" sz="1000" b="1" dirty="0">
              <a:solidFill>
                <a:srgbClr val="643E25"/>
              </a:solidFill>
              <a:latin typeface="Calibri" pitchFamily="34" charset="0"/>
            </a:endParaRPr>
          </a:p>
          <a:p>
            <a:pPr marL="0" lvl="0" indent="0">
              <a:buNone/>
              <a:defRPr/>
            </a:pPr>
            <a:endParaRPr lang="es-MX" sz="2400" dirty="0">
              <a:solidFill>
                <a:srgbClr val="643E25"/>
              </a:solidFill>
              <a:latin typeface="Calibri" pitchFamily="34" charset="0"/>
            </a:endParaRPr>
          </a:p>
        </p:txBody>
      </p:sp>
      <p:pic>
        <p:nvPicPr>
          <p:cNvPr id="6" name="Picture 7">
            <a:extLst>
              <a:ext uri="{FF2B5EF4-FFF2-40B4-BE49-F238E27FC236}">
                <a16:creationId xmlns="" xmlns:a16="http://schemas.microsoft.com/office/drawing/2014/main" id="{E56038D0-F1A8-4994-8416-ABD9AB7FD4B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172400" y="5959721"/>
            <a:ext cx="897852" cy="686659"/>
          </a:xfrm>
          <a:prstGeom prst="rect">
            <a:avLst/>
          </a:prstGeom>
        </p:spPr>
      </p:pic>
      <p:sp>
        <p:nvSpPr>
          <p:cNvPr id="7" name="Title 1"/>
          <p:cNvSpPr txBox="1">
            <a:spLocks/>
          </p:cNvSpPr>
          <p:nvPr/>
        </p:nvSpPr>
        <p:spPr>
          <a:xfrm>
            <a:off x="1619672" y="620688"/>
            <a:ext cx="8229600" cy="1143000"/>
          </a:xfrm>
          <a:prstGeom prst="rect">
            <a:avLst/>
          </a:prstGeom>
        </p:spPr>
        <p:txBody>
          <a:bodyPr vert="horz" lIns="91440" tIns="45720" rIns="91440" bIns="45720" rtlCol="0"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s-MX" sz="3600" b="1" i="0" u="none" strike="noStrike" kern="1200" cap="none" spc="0" normalizeH="0" baseline="0" noProof="0" dirty="0">
                <a:ln>
                  <a:noFill/>
                </a:ln>
                <a:solidFill>
                  <a:srgbClr val="E75C01"/>
                </a:solidFill>
                <a:effectLst/>
                <a:uLnTx/>
                <a:uFillTx/>
                <a:latin typeface="Cambria Math" pitchFamily="18" charset="0"/>
                <a:ea typeface="Cambria Math" pitchFamily="18" charset="0"/>
                <a:cs typeface="+mj-cs"/>
              </a:rPr>
              <a:t>Tú puedes ser empático si…</a:t>
            </a:r>
          </a:p>
        </p:txBody>
      </p:sp>
      <p:pic>
        <p:nvPicPr>
          <p:cNvPr id="1027" name="Picture 3" descr="C:\Users\USER\OneDrive - MRC\CEFAS\CEFAS archivos\Org y prog\comunidades\Fotos 2018\Matehuala 7 aniversario comunidades CEFAS\Matehuala 7 aniversario comunidades CEFAS OCT 2018 (2).jpeg"/>
          <p:cNvPicPr>
            <a:picLocks noChangeAspect="1" noChangeArrowheads="1"/>
          </p:cNvPicPr>
          <p:nvPr/>
        </p:nvPicPr>
        <p:blipFill>
          <a:blip r:embed="rId4" cstate="email"/>
          <a:srcRect/>
          <a:stretch>
            <a:fillRect/>
          </a:stretch>
        </p:blipFill>
        <p:spPr bwMode="auto">
          <a:xfrm>
            <a:off x="813736" y="1602625"/>
            <a:ext cx="3780000" cy="50400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832754517"/>
      </p:ext>
    </p:extLst>
  </p:cSld>
  <p:clrMapOvr>
    <a:masterClrMapping/>
  </p:clrMapOvr>
</p:sld>
</file>

<file path=ppt/theme/theme1.xml><?xml version="1.0" encoding="utf-8"?>
<a:theme xmlns:a="http://schemas.openxmlformats.org/drawingml/2006/main" name="2_Espiral">
  <a:themeElements>
    <a:clrScheme name="Espiral">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Espiral">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4709</TotalTime>
  <Words>1693</Words>
  <Application>Microsoft Office PowerPoint</Application>
  <PresentationFormat>Presentación en pantalla (4:3)</PresentationFormat>
  <Paragraphs>180</Paragraphs>
  <Slides>18</Slides>
  <Notes>16</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18</vt:i4>
      </vt:variant>
    </vt:vector>
  </HeadingPairs>
  <TitlesOfParts>
    <vt:vector size="29" baseType="lpstr">
      <vt:lpstr>MS PGothic</vt:lpstr>
      <vt:lpstr>Arial</vt:lpstr>
      <vt:lpstr>Calibri</vt:lpstr>
      <vt:lpstr>Calibri Light</vt:lpstr>
      <vt:lpstr>Cambria Math</vt:lpstr>
      <vt:lpstr>Century Gothic</vt:lpstr>
      <vt:lpstr>Corbel</vt:lpstr>
      <vt:lpstr>Times New Roman</vt:lpstr>
      <vt:lpstr>Wingdings</vt:lpstr>
      <vt:lpstr>Wingdings 3</vt:lpstr>
      <vt:lpstr>2_Espiral</vt:lpstr>
      <vt:lpstr>Convocar y enviar  discípulos misioneros de Cristo                              al servicio de la Iglesia.</vt:lpstr>
      <vt:lpstr>¿Qué es la empatía?</vt:lpstr>
      <vt:lpstr>Presentación de PowerPoint</vt:lpstr>
      <vt:lpstr>¿Para qué?</vt:lpstr>
      <vt:lpstr>¿Qué tiene que ver conmigo?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Convocar y enviar  discípulos misioneros de Cristo                              al servicio de la Iglesia.</dc:title>
  <dc:creator>USER</dc:creator>
  <cp:lastModifiedBy>USER</cp:lastModifiedBy>
  <cp:revision>101</cp:revision>
  <dcterms:created xsi:type="dcterms:W3CDTF">2020-03-13T20:37:15Z</dcterms:created>
  <dcterms:modified xsi:type="dcterms:W3CDTF">2020-07-13T20:42:04Z</dcterms:modified>
</cp:coreProperties>
</file>